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24"/>
  </p:notesMasterIdLst>
  <p:sldIdLst>
    <p:sldId id="256" r:id="rId3"/>
    <p:sldId id="298" r:id="rId4"/>
    <p:sldId id="300" r:id="rId5"/>
    <p:sldId id="302" r:id="rId6"/>
    <p:sldId id="299" r:id="rId7"/>
    <p:sldId id="312" r:id="rId8"/>
    <p:sldId id="318" r:id="rId9"/>
    <p:sldId id="307" r:id="rId10"/>
    <p:sldId id="306" r:id="rId11"/>
    <p:sldId id="303" r:id="rId12"/>
    <p:sldId id="308" r:id="rId13"/>
    <p:sldId id="304" r:id="rId14"/>
    <p:sldId id="315" r:id="rId15"/>
    <p:sldId id="309" r:id="rId16"/>
    <p:sldId id="319" r:id="rId17"/>
    <p:sldId id="317" r:id="rId18"/>
    <p:sldId id="295" r:id="rId19"/>
    <p:sldId id="313" r:id="rId20"/>
    <p:sldId id="316" r:id="rId21"/>
    <p:sldId id="314" r:id="rId22"/>
    <p:sldId id="311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06E"/>
    <a:srgbClr val="0A3F75"/>
    <a:srgbClr val="23AC38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33" autoAdjust="0"/>
  </p:normalViewPr>
  <p:slideViewPr>
    <p:cSldViewPr snapToGrid="0" showGuides="1">
      <p:cViewPr varScale="1">
        <p:scale>
          <a:sx n="86" d="100"/>
          <a:sy n="86" d="100"/>
        </p:scale>
        <p:origin x="533" y="58"/>
      </p:cViewPr>
      <p:guideLst>
        <p:guide orient="horz" pos="2160"/>
        <p:guide pos="302"/>
        <p:guide pos="7378"/>
        <p:guide orient="horz" pos="346"/>
        <p:guide orient="horz" pos="3974"/>
        <p:guide pos="3840"/>
        <p:guide orient="horz" pos="572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나눔스퀘어 ExtraBold" panose="020B0600000101010101"/>
                <a:cs typeface="+mn-cs"/>
              </a:defRPr>
            </a:pPr>
            <a:r>
              <a:rPr lang="ko-KR"/>
              <a:t>전기차 </a:t>
            </a:r>
            <a:r>
              <a:rPr lang="en-US"/>
              <a:t>vs </a:t>
            </a:r>
            <a:r>
              <a:rPr lang="ko-KR"/>
              <a:t>수소차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나눔스퀘어 ExtraBold" panose="020B0600000101010101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수소차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3.8745078740157479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b="1" dirty="0" err="1">
                        <a:ea typeface="나눔스퀘어 ExtraBold" panose="020B0600000101010101"/>
                      </a:rPr>
                      <a:t>수소차</a:t>
                    </a:r>
                    <a:r>
                      <a:rPr lang="ko-KR" altLang="en-US" b="1" dirty="0">
                        <a:ea typeface="나눔스퀘어 ExtraBold" panose="020B0600000101010101"/>
                      </a:rPr>
                      <a:t> </a:t>
                    </a:r>
                    <a:r>
                      <a:rPr lang="en-US" altLang="ko-KR" b="1" dirty="0">
                        <a:ea typeface="나눔스퀘어 ExtraBold" panose="020B0600000101010101"/>
                      </a:rPr>
                      <a:t>5</a:t>
                    </a:r>
                    <a:r>
                      <a:rPr lang="ko-KR" altLang="en-US" b="1" dirty="0">
                        <a:ea typeface="나눔스퀘어 ExtraBold" panose="020B0600000101010101"/>
                      </a:rPr>
                      <a:t>분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D92-3943-955E-A45323C3DF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b="1" dirty="0" err="1">
                        <a:ea typeface="나눔스퀘어 ExtraBold" panose="020B0600000101010101"/>
                      </a:rPr>
                      <a:t>수소차</a:t>
                    </a:r>
                    <a:r>
                      <a:rPr lang="ko-KR" altLang="en-US" b="1" dirty="0">
                        <a:ea typeface="나눔스퀘어 ExtraBold" panose="020B0600000101010101"/>
                      </a:rPr>
                      <a:t> </a:t>
                    </a:r>
                    <a:r>
                      <a:rPr lang="en-US" altLang="ko-KR" b="1" dirty="0">
                        <a:ea typeface="나눔스퀘어 ExtraBold" panose="020B0600000101010101"/>
                      </a:rPr>
                      <a:t>354</a:t>
                    </a:r>
                    <a:r>
                      <a:rPr lang="en-US" b="1" dirty="0">
                        <a:ea typeface="나눔스퀘어 ExtraBold" panose="020B0600000101010101"/>
                      </a:rPr>
                      <a:t>km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92-3943-955E-A45323C3DF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나눔스퀘어 ExtraBold" panose="020B0600000101010101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충전시간</c:v>
                </c:pt>
                <c:pt idx="1">
                  <c:v>완충시 주행거리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92-3943-955E-A45323C3DF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전기차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b="1" dirty="0">
                        <a:ea typeface="나눔스퀘어 ExtraBold" panose="020B0600000101010101"/>
                      </a:rPr>
                      <a:t>전기차 </a:t>
                    </a:r>
                    <a:r>
                      <a:rPr lang="en-US" altLang="ko-KR" b="1" dirty="0">
                        <a:ea typeface="나눔스퀘어 ExtraBold" panose="020B0600000101010101"/>
                      </a:rPr>
                      <a:t>60</a:t>
                    </a:r>
                    <a:r>
                      <a:rPr lang="ko-KR" altLang="en-US" b="1" dirty="0">
                        <a:ea typeface="나눔스퀘어 ExtraBold" panose="020B0600000101010101"/>
                      </a:rPr>
                      <a:t>분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92-3943-955E-A45323C3DF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b="1" dirty="0">
                        <a:ea typeface="나눔스퀘어 ExtraBold" panose="020B0600000101010101"/>
                      </a:rPr>
                      <a:t>전기차 </a:t>
                    </a:r>
                    <a:r>
                      <a:rPr lang="en-US" altLang="ko-KR" b="1" dirty="0">
                        <a:ea typeface="나눔스퀘어 ExtraBold" panose="020B0600000101010101"/>
                      </a:rPr>
                      <a:t>609km</a:t>
                    </a:r>
                    <a:endParaRPr lang="en-US" b="1" dirty="0">
                      <a:ea typeface="나눔스퀘어 ExtraBold" panose="020B0600000101010101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92-3943-955E-A45323C3DF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나눔스퀘어 ExtraBold" panose="020B0600000101010101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충전시간</c:v>
                </c:pt>
                <c:pt idx="1">
                  <c:v>완충시 주행거리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12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92-3943-955E-A45323C3DF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188086080"/>
        <c:axId val="1188087712"/>
      </c:barChart>
      <c:catAx>
        <c:axId val="1188086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나눔스퀘어 ExtraBold" panose="020B0600000101010101"/>
                <a:cs typeface="+mn-cs"/>
              </a:defRPr>
            </a:pPr>
            <a:endParaRPr lang="ko-KR"/>
          </a:p>
        </c:txPr>
        <c:crossAx val="1188087712"/>
        <c:crosses val="autoZero"/>
        <c:auto val="1"/>
        <c:lblAlgn val="ctr"/>
        <c:lblOffset val="100"/>
        <c:noMultiLvlLbl val="0"/>
      </c:catAx>
      <c:valAx>
        <c:axId val="1188087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나눔스퀘어 ExtraBold" panose="020B0600000101010101"/>
                <a:cs typeface="+mn-cs"/>
              </a:defRPr>
            </a:pPr>
            <a:endParaRPr lang="ko-KR"/>
          </a:p>
        </c:txPr>
        <c:crossAx val="1188086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나눔스퀘어 ExtraBold" panose="020B0600000101010101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outerShdw blurRad="50800" dist="38100" dir="8100000" algn="tr" rotWithShape="0">
        <a:prstClr val="black">
          <a:alpha val="40000"/>
        </a:prstClr>
      </a:outerShdw>
    </a:effectLst>
  </c:spPr>
  <c:txPr>
    <a:bodyPr/>
    <a:lstStyle/>
    <a:p>
      <a:pPr>
        <a:defRPr>
          <a:ea typeface="나눔스퀘어 ExtraBold" panose="020B0600000101010101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87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53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046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77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0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05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05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태양광 </a:t>
            </a:r>
            <a:r>
              <a:rPr lang="ko-KR" altLang="en-US" dirty="0" err="1"/>
              <a:t>풍력풍</a:t>
            </a:r>
            <a:r>
              <a:rPr lang="ko-KR" altLang="en-US" dirty="0"/>
              <a:t> </a:t>
            </a:r>
            <a:r>
              <a:rPr lang="ko-KR" altLang="en-US" dirty="0" err="1"/>
              <a:t>수소전자력</a:t>
            </a:r>
            <a:r>
              <a:rPr lang="ko-KR" altLang="en-US" dirty="0"/>
              <a:t> 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5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76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16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80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300</a:t>
            </a:r>
            <a:r>
              <a:rPr lang="ko-KR" altLang="en-US" dirty="0"/>
              <a:t>대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26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87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51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60943" y="645393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49240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6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2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7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37"/>
          <p:cNvSpPr>
            <a:spLocks noChangeAspect="1"/>
          </p:cNvSpPr>
          <p:nvPr/>
        </p:nvSpPr>
        <p:spPr bwMode="auto">
          <a:xfrm rot="5400000">
            <a:off x="493732" y="1475309"/>
            <a:ext cx="2825133" cy="3856562"/>
          </a:xfrm>
          <a:custGeom>
            <a:avLst/>
            <a:gdLst>
              <a:gd name="connsiteX0" fmla="*/ 0 w 2825133"/>
              <a:gd name="connsiteY0" fmla="*/ 2167512 h 2176408"/>
              <a:gd name="connsiteX1" fmla="*/ 0 w 2825133"/>
              <a:gd name="connsiteY1" fmla="*/ 966593 h 2176408"/>
              <a:gd name="connsiteX2" fmla="*/ 186635 w 2825133"/>
              <a:gd name="connsiteY2" fmla="*/ 644396 h 2176408"/>
              <a:gd name="connsiteX3" fmla="*/ 1225932 w 2825133"/>
              <a:gd name="connsiteY3" fmla="*/ 43937 h 2176408"/>
              <a:gd name="connsiteX4" fmla="*/ 1599201 w 2825133"/>
              <a:gd name="connsiteY4" fmla="*/ 43937 h 2176408"/>
              <a:gd name="connsiteX5" fmla="*/ 2638499 w 2825133"/>
              <a:gd name="connsiteY5" fmla="*/ 644396 h 2176408"/>
              <a:gd name="connsiteX6" fmla="*/ 2825133 w 2825133"/>
              <a:gd name="connsiteY6" fmla="*/ 966593 h 2176408"/>
              <a:gd name="connsiteX7" fmla="*/ 2825133 w 2825133"/>
              <a:gd name="connsiteY7" fmla="*/ 2167512 h 2176408"/>
              <a:gd name="connsiteX8" fmla="*/ 2823724 w 2825133"/>
              <a:gd name="connsiteY8" fmla="*/ 2176408 h 2176408"/>
              <a:gd name="connsiteX9" fmla="*/ 1409 w 2825133"/>
              <a:gd name="connsiteY9" fmla="*/ 2176408 h 2176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5133" h="2176408">
                <a:moveTo>
                  <a:pt x="0" y="2167512"/>
                </a:moveTo>
                <a:cubicBezTo>
                  <a:pt x="0" y="966593"/>
                  <a:pt x="0" y="966593"/>
                  <a:pt x="0" y="966593"/>
                </a:cubicBezTo>
                <a:cubicBezTo>
                  <a:pt x="0" y="849430"/>
                  <a:pt x="84169" y="702977"/>
                  <a:pt x="186635" y="644396"/>
                </a:cubicBezTo>
                <a:cubicBezTo>
                  <a:pt x="1225932" y="43937"/>
                  <a:pt x="1225932" y="43937"/>
                  <a:pt x="1225932" y="43937"/>
                </a:cubicBezTo>
                <a:cubicBezTo>
                  <a:pt x="1328398" y="-14645"/>
                  <a:pt x="1496735" y="-14645"/>
                  <a:pt x="1599201" y="43937"/>
                </a:cubicBezTo>
                <a:cubicBezTo>
                  <a:pt x="2638499" y="644396"/>
                  <a:pt x="2638499" y="644396"/>
                  <a:pt x="2638499" y="644396"/>
                </a:cubicBezTo>
                <a:cubicBezTo>
                  <a:pt x="2740965" y="702977"/>
                  <a:pt x="2825133" y="849430"/>
                  <a:pt x="2825133" y="966593"/>
                </a:cubicBezTo>
                <a:lnTo>
                  <a:pt x="2825133" y="2167512"/>
                </a:lnTo>
                <a:lnTo>
                  <a:pt x="2823724" y="2176408"/>
                </a:lnTo>
                <a:lnTo>
                  <a:pt x="1409" y="2176408"/>
                </a:lnTo>
                <a:close/>
              </a:path>
            </a:pathLst>
          </a:cu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spect="1"/>
          </p:cNvSpPr>
          <p:nvPr/>
        </p:nvSpPr>
        <p:spPr>
          <a:xfrm>
            <a:off x="507456" y="2680314"/>
            <a:ext cx="25058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HYGEN</a:t>
            </a:r>
            <a:endParaRPr lang="zh-CN" altLang="en-US" sz="8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40"/>
          <p:cNvSpPr>
            <a:spLocks noChangeAspect="1"/>
          </p:cNvSpPr>
          <p:nvPr/>
        </p:nvSpPr>
        <p:spPr bwMode="auto">
          <a:xfrm rot="5400000">
            <a:off x="8157528" y="4051583"/>
            <a:ext cx="2029971" cy="3582863"/>
          </a:xfrm>
          <a:custGeom>
            <a:avLst/>
            <a:gdLst>
              <a:gd name="connsiteX0" fmla="*/ 0 w 2029971"/>
              <a:gd name="connsiteY0" fmla="*/ 2474977 h 3582863"/>
              <a:gd name="connsiteX1" fmla="*/ 0 w 2029971"/>
              <a:gd name="connsiteY1" fmla="*/ 1103706 h 3582863"/>
              <a:gd name="connsiteX2" fmla="*/ 213109 w 2029971"/>
              <a:gd name="connsiteY2" fmla="*/ 735804 h 3582863"/>
              <a:gd name="connsiteX3" fmla="*/ 1399834 w 2029971"/>
              <a:gd name="connsiteY3" fmla="*/ 50169 h 3582863"/>
              <a:gd name="connsiteX4" fmla="*/ 1826052 w 2029971"/>
              <a:gd name="connsiteY4" fmla="*/ 50169 h 3582863"/>
              <a:gd name="connsiteX5" fmla="*/ 2029971 w 2029971"/>
              <a:gd name="connsiteY5" fmla="*/ 167984 h 3582863"/>
              <a:gd name="connsiteX6" fmla="*/ 2029971 w 2029971"/>
              <a:gd name="connsiteY6" fmla="*/ 3414879 h 3582863"/>
              <a:gd name="connsiteX7" fmla="*/ 1974392 w 2029971"/>
              <a:gd name="connsiteY7" fmla="*/ 3446990 h 3582863"/>
              <a:gd name="connsiteX8" fmla="*/ 1826052 w 2029971"/>
              <a:gd name="connsiteY8" fmla="*/ 3532695 h 3582863"/>
              <a:gd name="connsiteX9" fmla="*/ 1399834 w 2029971"/>
              <a:gd name="connsiteY9" fmla="*/ 3532695 h 3582863"/>
              <a:gd name="connsiteX10" fmla="*/ 213109 w 2029971"/>
              <a:gd name="connsiteY10" fmla="*/ 2847059 h 3582863"/>
              <a:gd name="connsiteX11" fmla="*/ 0 w 2029971"/>
              <a:gd name="connsiteY11" fmla="*/ 2474977 h 358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9971" h="3582863">
                <a:moveTo>
                  <a:pt x="0" y="2474977"/>
                </a:moveTo>
                <a:cubicBezTo>
                  <a:pt x="0" y="1103706"/>
                  <a:pt x="0" y="1103706"/>
                  <a:pt x="0" y="1103706"/>
                </a:cubicBezTo>
                <a:cubicBezTo>
                  <a:pt x="0" y="969923"/>
                  <a:pt x="96108" y="802695"/>
                  <a:pt x="213109" y="735804"/>
                </a:cubicBezTo>
                <a:cubicBezTo>
                  <a:pt x="1399834" y="50169"/>
                  <a:pt x="1399834" y="50169"/>
                  <a:pt x="1399834" y="50169"/>
                </a:cubicBezTo>
                <a:cubicBezTo>
                  <a:pt x="1516835" y="-16723"/>
                  <a:pt x="1709051" y="-16723"/>
                  <a:pt x="1826052" y="50169"/>
                </a:cubicBezTo>
                <a:lnTo>
                  <a:pt x="2029971" y="167984"/>
                </a:lnTo>
                <a:lnTo>
                  <a:pt x="2029971" y="3414879"/>
                </a:lnTo>
                <a:lnTo>
                  <a:pt x="1974392" y="3446990"/>
                </a:lnTo>
                <a:cubicBezTo>
                  <a:pt x="1826052" y="3532695"/>
                  <a:pt x="1826052" y="3532695"/>
                  <a:pt x="1826052" y="3532695"/>
                </a:cubicBezTo>
                <a:cubicBezTo>
                  <a:pt x="1709051" y="3599586"/>
                  <a:pt x="1516835" y="3599586"/>
                  <a:pt x="1399834" y="3532695"/>
                </a:cubicBezTo>
                <a:cubicBezTo>
                  <a:pt x="213109" y="2847059"/>
                  <a:pt x="213109" y="2847059"/>
                  <a:pt x="213109" y="2847059"/>
                </a:cubicBezTo>
                <a:cubicBezTo>
                  <a:pt x="96108" y="2775987"/>
                  <a:pt x="0" y="2612940"/>
                  <a:pt x="0" y="2474977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rot="5400000">
            <a:off x="10354104" y="4498732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2677174" y="-932456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PA_直接连接符 14"/>
          <p:cNvCxnSpPr/>
          <p:nvPr>
            <p:custDataLst>
              <p:tags r:id="rId3"/>
            </p:custDataLst>
          </p:nvPr>
        </p:nvCxnSpPr>
        <p:spPr>
          <a:xfrm flipH="1" flipV="1">
            <a:off x="4214555" y="4029165"/>
            <a:ext cx="5989350" cy="4815"/>
          </a:xfrm>
          <a:prstGeom prst="line">
            <a:avLst/>
          </a:prstGeom>
          <a:ln w="12700">
            <a:solidFill>
              <a:srgbClr val="1E3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任意多边形 19"/>
          <p:cNvSpPr>
            <a:spLocks/>
          </p:cNvSpPr>
          <p:nvPr>
            <p:custDataLst>
              <p:tags r:id="rId4"/>
            </p:custDataLst>
          </p:nvPr>
        </p:nvSpPr>
        <p:spPr bwMode="auto">
          <a:xfrm rot="5400000">
            <a:off x="7835307" y="-3292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PA_任意多边形 19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 rot="5400000">
            <a:off x="7805636" y="-7325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PA_任意多边形 19"/>
          <p:cNvSpPr>
            <a:spLocks/>
          </p:cNvSpPr>
          <p:nvPr>
            <p:custDataLst>
              <p:tags r:id="rId6"/>
            </p:custDataLst>
          </p:nvPr>
        </p:nvSpPr>
        <p:spPr bwMode="auto">
          <a:xfrm rot="5400000">
            <a:off x="8398007" y="348154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PA_任意多边形 19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 rot="5400000">
            <a:off x="8378993" y="326839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PA_任意多边形 19"/>
          <p:cNvSpPr>
            <a:spLocks/>
          </p:cNvSpPr>
          <p:nvPr>
            <p:custDataLst>
              <p:tags r:id="rId8"/>
            </p:custDataLst>
          </p:nvPr>
        </p:nvSpPr>
        <p:spPr bwMode="auto">
          <a:xfrm rot="5400000">
            <a:off x="7856622" y="68424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PA_任意多边形 19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 rot="5400000">
            <a:off x="7837608" y="66293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PA_任意多边形 19"/>
          <p:cNvSpPr>
            <a:spLocks/>
          </p:cNvSpPr>
          <p:nvPr>
            <p:custDataLst>
              <p:tags r:id="rId10"/>
            </p:custDataLst>
          </p:nvPr>
        </p:nvSpPr>
        <p:spPr bwMode="auto">
          <a:xfrm rot="5400000">
            <a:off x="7273524" y="1055200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PA_任意多边形 19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 rot="5400000">
            <a:off x="7254510" y="1033885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PA_任意多边形 19"/>
          <p:cNvSpPr>
            <a:spLocks/>
          </p:cNvSpPr>
          <p:nvPr>
            <p:custDataLst>
              <p:tags r:id="rId12"/>
            </p:custDataLst>
          </p:nvPr>
        </p:nvSpPr>
        <p:spPr bwMode="auto">
          <a:xfrm rot="5400000">
            <a:off x="6680929" y="70451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PA_任意多边形 19"/>
          <p:cNvSpPr>
            <a:spLocks noChangeAspect="1"/>
          </p:cNvSpPr>
          <p:nvPr>
            <p:custDataLst>
              <p:tags r:id="rId13"/>
            </p:custDataLst>
          </p:nvPr>
        </p:nvSpPr>
        <p:spPr bwMode="auto">
          <a:xfrm rot="5400000">
            <a:off x="6661915" y="68319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PA_任意多边形 19"/>
          <p:cNvSpPr>
            <a:spLocks/>
          </p:cNvSpPr>
          <p:nvPr>
            <p:custDataLst>
              <p:tags r:id="rId14"/>
            </p:custDataLst>
          </p:nvPr>
        </p:nvSpPr>
        <p:spPr bwMode="auto">
          <a:xfrm rot="5400000">
            <a:off x="7890441" y="141726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PA_任意多边形 19"/>
          <p:cNvSpPr>
            <a:spLocks noChangeAspect="1"/>
          </p:cNvSpPr>
          <p:nvPr>
            <p:custDataLst>
              <p:tags r:id="rId15"/>
            </p:custDataLst>
          </p:nvPr>
        </p:nvSpPr>
        <p:spPr bwMode="auto">
          <a:xfrm rot="5400000">
            <a:off x="7871427" y="139595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PA_任意多边形 19"/>
          <p:cNvSpPr>
            <a:spLocks/>
          </p:cNvSpPr>
          <p:nvPr>
            <p:custDataLst>
              <p:tags r:id="rId16"/>
            </p:custDataLst>
          </p:nvPr>
        </p:nvSpPr>
        <p:spPr bwMode="auto">
          <a:xfrm rot="5400000">
            <a:off x="7252208" y="178000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PA_任意多边形 19"/>
          <p:cNvSpPr>
            <a:spLocks noChangeAspect="1"/>
          </p:cNvSpPr>
          <p:nvPr>
            <p:custDataLst>
              <p:tags r:id="rId17"/>
            </p:custDataLst>
          </p:nvPr>
        </p:nvSpPr>
        <p:spPr bwMode="auto">
          <a:xfrm rot="5400000">
            <a:off x="7233194" y="1758693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PA_任意多边形 19"/>
          <p:cNvSpPr>
            <a:spLocks/>
          </p:cNvSpPr>
          <p:nvPr>
            <p:custDataLst>
              <p:tags r:id="rId18"/>
            </p:custDataLst>
          </p:nvPr>
        </p:nvSpPr>
        <p:spPr bwMode="auto">
          <a:xfrm rot="5400000">
            <a:off x="6009072" y="1050781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PA_任意多边形 19"/>
          <p:cNvSpPr>
            <a:spLocks noChangeAspect="1"/>
          </p:cNvSpPr>
          <p:nvPr>
            <p:custDataLst>
              <p:tags r:id="rId19"/>
            </p:custDataLst>
          </p:nvPr>
        </p:nvSpPr>
        <p:spPr bwMode="auto">
          <a:xfrm rot="5400000">
            <a:off x="5990058" y="102946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PA_任意多边形 19"/>
          <p:cNvSpPr>
            <a:spLocks/>
          </p:cNvSpPr>
          <p:nvPr>
            <p:custDataLst>
              <p:tags r:id="rId20"/>
            </p:custDataLst>
          </p:nvPr>
        </p:nvSpPr>
        <p:spPr bwMode="auto">
          <a:xfrm rot="5400000">
            <a:off x="7885542" y="214462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PA_任意多边形 19"/>
          <p:cNvSpPr>
            <a:spLocks noChangeAspect="1"/>
          </p:cNvSpPr>
          <p:nvPr>
            <p:custDataLst>
              <p:tags r:id="rId21"/>
            </p:custDataLst>
          </p:nvPr>
        </p:nvSpPr>
        <p:spPr bwMode="auto">
          <a:xfrm rot="5400000">
            <a:off x="7866528" y="212330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PA_任意多边形 19"/>
          <p:cNvSpPr>
            <a:spLocks/>
          </p:cNvSpPr>
          <p:nvPr>
            <p:custDataLst>
              <p:tags r:id="rId22"/>
            </p:custDataLst>
          </p:nvPr>
        </p:nvSpPr>
        <p:spPr bwMode="auto">
          <a:xfrm rot="5400000">
            <a:off x="6771102" y="292695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PA_任意多边形 19"/>
          <p:cNvSpPr>
            <a:spLocks/>
          </p:cNvSpPr>
          <p:nvPr>
            <p:custDataLst>
              <p:tags r:id="rId23"/>
            </p:custDataLst>
          </p:nvPr>
        </p:nvSpPr>
        <p:spPr bwMode="auto">
          <a:xfrm rot="5400000">
            <a:off x="7479316" y="733313"/>
            <a:ext cx="742485" cy="8323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PA_任意多边形 19"/>
          <p:cNvSpPr>
            <a:spLocks/>
          </p:cNvSpPr>
          <p:nvPr>
            <p:custDataLst>
              <p:tags r:id="rId24"/>
            </p:custDataLst>
          </p:nvPr>
        </p:nvSpPr>
        <p:spPr bwMode="auto">
          <a:xfrm rot="5400000">
            <a:off x="6764519" y="1117096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PA_文本框 12"/>
          <p:cNvSpPr txBox="1"/>
          <p:nvPr>
            <p:custDataLst>
              <p:tags r:id="rId25"/>
            </p:custDataLst>
          </p:nvPr>
        </p:nvSpPr>
        <p:spPr>
          <a:xfrm>
            <a:off x="4087662" y="2828836"/>
            <a:ext cx="610936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이동식 수소 충전소</a:t>
            </a:r>
            <a:r>
              <a:rPr lang="ko-KR" altLang="en-US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를 활용한</a:t>
            </a:r>
            <a:endParaRPr lang="en-US" altLang="ko-KR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ko-KR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최적의 인프라 추천 시스템 </a:t>
            </a:r>
            <a:endParaRPr lang="en-US" altLang="zh-CN" sz="3600" b="1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22423" y="4096659"/>
            <a:ext cx="3397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배승학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정광은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정지혁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조경아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하현종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홍승혁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 현황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A3B1118-A442-4BAB-AE11-85B05509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97" y="2985474"/>
            <a:ext cx="6361834" cy="1461874"/>
          </a:xfrm>
          <a:prstGeom prst="rect">
            <a:avLst/>
          </a:prstGeom>
          <a:noFill/>
          <a:effectLst>
            <a:glow rad="63500">
              <a:schemeClr val="bg2">
                <a:lumMod val="90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9943F0-F37F-46F4-B965-1D90E3879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10" y="4593014"/>
            <a:ext cx="6361521" cy="1284749"/>
          </a:xfrm>
          <a:prstGeom prst="rect">
            <a:avLst/>
          </a:prstGeom>
          <a:effectLst>
            <a:glow rad="63500">
              <a:schemeClr val="bg2">
                <a:lumMod val="90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3386E1-D5B8-480E-9B4F-E23D259E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97" y="1698583"/>
            <a:ext cx="6361834" cy="1141225"/>
          </a:xfrm>
          <a:prstGeom prst="rect">
            <a:avLst/>
          </a:prstGeom>
          <a:effectLst>
            <a:glow rad="63500">
              <a:schemeClr val="bg2">
                <a:lumMod val="90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460" name="Picture 4" descr="https://lh4.googleusercontent.com/URE-3XItb_iqhzWSC9gEFSlVLd81G6BOYUUX8tdeubsu_FMfNjrSg_YbgpxrJrwJEcznRuvmHjV6vvAbRRpftExberX4y0RNv7a4tu_ymyY0dGfGJ4pENjNx8t9opSI3PVWWw8SW22U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89"/>
          <a:stretch/>
        </p:blipFill>
        <p:spPr bwMode="auto">
          <a:xfrm>
            <a:off x="7269704" y="1151474"/>
            <a:ext cx="4364014" cy="5218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79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FQCgAutgDz8JtknKgr8U-ELu8rf594U4uptMX7dQJebiSkTVErCIU41YLGTePkU9p_GhIVYmVECx4wxuXmbE4kRXa30roC9LV_gr-wh48b77h22sk9YA9Q7KpcGzAXZ_oLEdVRTegq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0" y="1205876"/>
            <a:ext cx="8514451" cy="50617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 현황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863534" y="2563541"/>
            <a:ext cx="2871019" cy="1909186"/>
            <a:chOff x="9289451" y="1527189"/>
            <a:chExt cx="2871019" cy="1909186"/>
          </a:xfrm>
        </p:grpSpPr>
        <p:sp>
          <p:nvSpPr>
            <p:cNvPr id="10" name="직사각형 9"/>
            <p:cNvSpPr/>
            <p:nvPr/>
          </p:nvSpPr>
          <p:spPr>
            <a:xfrm>
              <a:off x="9289451" y="1527189"/>
              <a:ext cx="2871019" cy="1909186"/>
            </a:xfrm>
            <a:prstGeom prst="rect">
              <a:avLst/>
            </a:prstGeom>
            <a:solidFill>
              <a:srgbClr val="00206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356802" y="1827459"/>
              <a:ext cx="278659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수소가스 </a:t>
              </a:r>
              <a:r>
                <a:rPr lang="ko-KR" altLang="en-US" sz="1600" b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운반형</a:t>
              </a: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 </a:t>
              </a:r>
              <a:endParaRPr lang="en-US" altLang="ko-KR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endParaRPr>
            </a:p>
            <a:p>
              <a:pPr marL="176213" indent="-176213"/>
              <a:r>
                <a:rPr lang="en-US" altLang="ko-KR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  (</a:t>
              </a: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15</a:t>
              </a: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억원까지 지원</a:t>
              </a:r>
              <a:r>
                <a:rPr lang="en-US" altLang="ko-KR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)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endParaRPr lang="ko-KR" altLang="en-US" sz="16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현재 대부분 튜브트레일러 운송 방식의 충전소</a:t>
              </a:r>
              <a:endParaRPr lang="ko-KR" altLang="en-US" sz="16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33776" y="3178628"/>
            <a:ext cx="8273195" cy="15530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문제점 해결방안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6917398" y="1636363"/>
            <a:ext cx="3432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비용을 획기적으로 줄인</a:t>
            </a:r>
          </a:p>
          <a:p>
            <a:r>
              <a:rPr lang="ko-KR" altLang="en-US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이동식수소충전소</a:t>
            </a:r>
            <a:endParaRPr lang="zh-CN" altLang="en-US" sz="24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矩形 13"/>
          <p:cNvSpPr/>
          <p:nvPr/>
        </p:nvSpPr>
        <p:spPr>
          <a:xfrm>
            <a:off x="6970675" y="2753764"/>
            <a:ext cx="5041692" cy="198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설비가 구축된 이동형 충전소</a:t>
            </a:r>
            <a:endParaRPr lang="en-US" altLang="ko-KR" sz="1600" dirty="0">
              <a:latin typeface="Arial" panose="020B0604020202020204" pitchFamily="34" charset="0"/>
              <a:ea typeface="나눔스퀘어 ExtraBold" panose="020B0600000101010101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접근용이성</a:t>
            </a:r>
            <a:endParaRPr lang="en-US" altLang="zh-CN" sz="1600" dirty="0">
              <a:latin typeface="Arial" panose="020B0604020202020204" pitchFamily="34" charset="0"/>
              <a:ea typeface="나눔스퀘어 ExtraBold" panose="020B0600000101010101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기존 충전소의 대비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70%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의 부지</a:t>
            </a:r>
            <a:endParaRPr lang="en-US" altLang="ko-KR" sz="1600" dirty="0">
              <a:solidFill>
                <a:srgbClr val="FF0000"/>
              </a:solidFill>
              <a:latin typeface="Arial" panose="020B0604020202020204" pitchFamily="34" charset="0"/>
              <a:ea typeface="나눔스퀘어 ExtraBold" panose="020B0600000101010101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기존 충전소 대비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20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억원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절감</a:t>
            </a:r>
            <a:endParaRPr lang="en-US" altLang="ko-KR" sz="1600" dirty="0">
              <a:latin typeface="Arial" panose="020B0604020202020204" pitchFamily="34" charset="0"/>
              <a:ea typeface="나눔스퀘어 ExtraBold" panose="020B0600000101010101"/>
            </a:endParaRPr>
          </a:p>
        </p:txBody>
      </p:sp>
      <p:pic>
        <p:nvPicPr>
          <p:cNvPr id="9" name="Picture 2" descr="http://www.hylium-industries.com/data/gallery/5a8241702f838444613049dk4.jpg">
            <a:extLst>
              <a:ext uri="{FF2B5EF4-FFF2-40B4-BE49-F238E27FC236}">
                <a16:creationId xmlns:a16="http://schemas.microsoft.com/office/drawing/2014/main" id="{C75A6B13-0308-4B6C-9179-FC283F116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3556" r="6753" b="11283"/>
          <a:stretch/>
        </p:blipFill>
        <p:spPr bwMode="auto">
          <a:xfrm>
            <a:off x="194042" y="1685082"/>
            <a:ext cx="6624320" cy="3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/>
          <p:cNvSpPr>
            <a:spLocks noChangeAspect="1"/>
          </p:cNvSpPr>
          <p:nvPr/>
        </p:nvSpPr>
        <p:spPr bwMode="auto">
          <a:xfrm rot="5400000">
            <a:off x="4683433" y="-2680538"/>
            <a:ext cx="2825133" cy="12192006"/>
          </a:xfrm>
          <a:prstGeom prst="rect">
            <a:avLst/>
          </a:pr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8"/>
          <p:cNvSpPr txBox="1">
            <a:spLocks noChangeAspect="1"/>
          </p:cNvSpPr>
          <p:nvPr/>
        </p:nvSpPr>
        <p:spPr>
          <a:xfrm>
            <a:off x="3920015" y="2498699"/>
            <a:ext cx="43519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210 맨발의청춘 B" panose="02020603020101020101" pitchFamily="18" charset="-127"/>
                <a:ea typeface="微软雅黑" panose="020B0503020204020204" pitchFamily="34" charset="-122"/>
              </a:rPr>
              <a:t>HYGEN</a:t>
            </a:r>
            <a:endParaRPr lang="zh-CN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B0809443-815E-4B26-A8D9-02DAADD4175D}"/>
              </a:ext>
            </a:extLst>
          </p:cNvPr>
          <p:cNvSpPr txBox="1"/>
          <p:nvPr/>
        </p:nvSpPr>
        <p:spPr>
          <a:xfrm>
            <a:off x="2315318" y="4155808"/>
            <a:ext cx="75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최소한의 비용으로 최대한의 인프라 구축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49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0D056E4E-A258-4545-BB76-CCEBF87F6A43}"/>
              </a:ext>
            </a:extLst>
          </p:cNvPr>
          <p:cNvSpPr/>
          <p:nvPr/>
        </p:nvSpPr>
        <p:spPr>
          <a:xfrm>
            <a:off x="2447172" y="351666"/>
            <a:ext cx="7735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1406E"/>
                </a:solidFill>
                <a:latin typeface="+mj-ea"/>
                <a:ea typeface="+mj-ea"/>
              </a:rPr>
              <a:t>- </a:t>
            </a:r>
            <a:r>
              <a:rPr lang="ko-KR" altLang="en-US" b="1" dirty="0">
                <a:solidFill>
                  <a:srgbClr val="21406E"/>
                </a:solidFill>
                <a:latin typeface="+mj-ea"/>
                <a:ea typeface="+mj-ea"/>
              </a:rPr>
              <a:t>빅데이터를 활용하여 이동식 수소 충전소의 최적의 부지 추천</a:t>
            </a:r>
            <a:endParaRPr lang="zh-CN" altLang="en-US" b="1" dirty="0">
              <a:solidFill>
                <a:srgbClr val="21406E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455216" y="1316448"/>
            <a:ext cx="5281568" cy="4757778"/>
            <a:chOff x="880612" y="1561272"/>
            <a:chExt cx="5281568" cy="4757778"/>
          </a:xfrm>
        </p:grpSpPr>
        <p:sp>
          <p:nvSpPr>
            <p:cNvPr id="22" name="椭圆 4">
              <a:extLst>
                <a:ext uri="{FF2B5EF4-FFF2-40B4-BE49-F238E27FC236}">
                  <a16:creationId xmlns:a16="http://schemas.microsoft.com/office/drawing/2014/main" id="{07D69A3C-CC1A-400C-B3D7-897BAFEDC5DD}"/>
                </a:ext>
              </a:extLst>
            </p:cNvPr>
            <p:cNvSpPr/>
            <p:nvPr/>
          </p:nvSpPr>
          <p:spPr>
            <a:xfrm rot="16200000" flipV="1">
              <a:off x="1762801" y="2161554"/>
              <a:ext cx="3426854" cy="3520550"/>
            </a:xfrm>
            <a:prstGeom prst="ellipse">
              <a:avLst/>
            </a:prstGeom>
            <a:noFill/>
            <a:ln w="25400">
              <a:solidFill>
                <a:srgbClr val="0A3F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11054DAC-CCC6-43FF-899B-7454F42DB3C9}"/>
                </a:ext>
              </a:extLst>
            </p:cNvPr>
            <p:cNvSpPr/>
            <p:nvPr/>
          </p:nvSpPr>
          <p:spPr>
            <a:xfrm>
              <a:off x="3645615" y="1561272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부지 선정 데이터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椭圆 6">
              <a:extLst>
                <a:ext uri="{FF2B5EF4-FFF2-40B4-BE49-F238E27FC236}">
                  <a16:creationId xmlns:a16="http://schemas.microsoft.com/office/drawing/2014/main" id="{F0637956-B493-41CA-9CB5-22531752DC8F}"/>
                </a:ext>
              </a:extLst>
            </p:cNvPr>
            <p:cNvSpPr/>
            <p:nvPr/>
          </p:nvSpPr>
          <p:spPr>
            <a:xfrm>
              <a:off x="1868935" y="4838988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현재 </a:t>
              </a:r>
              <a:r>
                <a:rPr lang="ko-KR" altLang="en-US" sz="1400" b="1" dirty="0" err="1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수소차</a:t>
              </a:r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충전소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椭圆 7">
              <a:extLst>
                <a:ext uri="{FF2B5EF4-FFF2-40B4-BE49-F238E27FC236}">
                  <a16:creationId xmlns:a16="http://schemas.microsoft.com/office/drawing/2014/main" id="{5C1AC52B-67E8-4DBD-92FF-4D85C34BF8B4}"/>
                </a:ext>
              </a:extLst>
            </p:cNvPr>
            <p:cNvSpPr/>
            <p:nvPr/>
          </p:nvSpPr>
          <p:spPr>
            <a:xfrm>
              <a:off x="3645615" y="4838988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이동형 수소 충전소의 운영 비용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椭圆 8">
              <a:extLst>
                <a:ext uri="{FF2B5EF4-FFF2-40B4-BE49-F238E27FC236}">
                  <a16:creationId xmlns:a16="http://schemas.microsoft.com/office/drawing/2014/main" id="{EF7C77FF-67B4-4C9F-A6FB-F36283C70724}"/>
                </a:ext>
              </a:extLst>
            </p:cNvPr>
            <p:cNvSpPr/>
            <p:nvPr/>
          </p:nvSpPr>
          <p:spPr>
            <a:xfrm>
              <a:off x="880612" y="3181798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서울시 전기차 보급실적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椭圆 9">
              <a:extLst>
                <a:ext uri="{FF2B5EF4-FFF2-40B4-BE49-F238E27FC236}">
                  <a16:creationId xmlns:a16="http://schemas.microsoft.com/office/drawing/2014/main" id="{D170DE93-B401-4093-BCC7-72BD7937D639}"/>
                </a:ext>
              </a:extLst>
            </p:cNvPr>
            <p:cNvSpPr/>
            <p:nvPr/>
          </p:nvSpPr>
          <p:spPr>
            <a:xfrm>
              <a:off x="4682118" y="3181798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구별 자동차 등록대수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椭圆 10">
              <a:extLst>
                <a:ext uri="{FF2B5EF4-FFF2-40B4-BE49-F238E27FC236}">
                  <a16:creationId xmlns:a16="http://schemas.microsoft.com/office/drawing/2014/main" id="{5CAEDB50-3F56-404A-946D-0D9710DCF242}"/>
                </a:ext>
              </a:extLst>
            </p:cNvPr>
            <p:cNvSpPr/>
            <p:nvPr/>
          </p:nvSpPr>
          <p:spPr>
            <a:xfrm>
              <a:off x="1868935" y="1569629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교통량 데이터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矩形 11">
              <a:extLst>
                <a:ext uri="{FF2B5EF4-FFF2-40B4-BE49-F238E27FC236}">
                  <a16:creationId xmlns:a16="http://schemas.microsoft.com/office/drawing/2014/main" id="{C7CFD836-96D1-419F-A194-12D58B966145}"/>
                </a:ext>
              </a:extLst>
            </p:cNvPr>
            <p:cNvSpPr/>
            <p:nvPr/>
          </p:nvSpPr>
          <p:spPr>
            <a:xfrm>
              <a:off x="2720465" y="3667911"/>
              <a:ext cx="16651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spc="300" dirty="0"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활용데이터</a:t>
              </a:r>
              <a:endParaRPr lang="zh-CN" altLang="en-US" sz="4400" b="1" spc="3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08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37">
            <a:extLst>
              <a:ext uri="{FF2B5EF4-FFF2-40B4-BE49-F238E27FC236}">
                <a16:creationId xmlns:a16="http://schemas.microsoft.com/office/drawing/2014/main" id="{A2752E7B-0784-4933-A263-3A793C7D395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4041653" y="-2220331"/>
            <a:ext cx="4108703" cy="12192006"/>
          </a:xfrm>
          <a:prstGeom prst="rect">
            <a:avLst/>
          </a:prstGeom>
          <a:solidFill>
            <a:srgbClr val="244C88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BD0F73C-6D2D-4D54-B170-C9199011453F}"/>
              </a:ext>
            </a:extLst>
          </p:cNvPr>
          <p:cNvSpPr/>
          <p:nvPr/>
        </p:nvSpPr>
        <p:spPr>
          <a:xfrm>
            <a:off x="555482" y="2053172"/>
            <a:ext cx="1950028" cy="640994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1.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규제에 부합한 지역 선정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BE11BB4F-0FFB-4065-B435-E23B56B51C8E}"/>
              </a:ext>
            </a:extLst>
          </p:cNvPr>
          <p:cNvSpPr/>
          <p:nvPr/>
        </p:nvSpPr>
        <p:spPr>
          <a:xfrm>
            <a:off x="2386755" y="4175450"/>
            <a:ext cx="1950028" cy="640994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2.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데이터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교통량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etc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 분석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33B65E02-B79C-48DC-96FE-1D6A307E06B6}"/>
              </a:ext>
            </a:extLst>
          </p:cNvPr>
          <p:cNvSpPr/>
          <p:nvPr/>
        </p:nvSpPr>
        <p:spPr>
          <a:xfrm>
            <a:off x="4204068" y="2152761"/>
            <a:ext cx="1950028" cy="44181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3.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수송비용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분석</a:t>
            </a:r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24C57EDA-2C67-4173-B983-C841B7C662DA}"/>
              </a:ext>
            </a:extLst>
          </p:cNvPr>
          <p:cNvSpPr/>
          <p:nvPr/>
        </p:nvSpPr>
        <p:spPr>
          <a:xfrm>
            <a:off x="6107315" y="4275039"/>
            <a:ext cx="1950028" cy="44181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4.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딥러닝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156079-2403-477F-9153-61957A119D3F}"/>
              </a:ext>
            </a:extLst>
          </p:cNvPr>
          <p:cNvSpPr/>
          <p:nvPr/>
        </p:nvSpPr>
        <p:spPr>
          <a:xfrm>
            <a:off x="6154096" y="4816444"/>
            <a:ext cx="2378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210 맨발의청춘 B"/>
                <a:ea typeface="+mj-ea"/>
              </a:rPr>
              <a:t>현재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210 맨발의청춘 B"/>
                <a:ea typeface="+mj-ea"/>
              </a:rPr>
              <a:t>수소차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210 맨발의청춘 B"/>
                <a:ea typeface="+mj-ea"/>
              </a:rPr>
              <a:t> 보유 현황</a:t>
            </a:r>
          </a:p>
          <a:p>
            <a:pPr marL="180975" indent="-180975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210 맨발의청춘 B"/>
                <a:ea typeface="+mj-ea"/>
              </a:rPr>
              <a:t>딥러닝을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210 맨발의청춘 B"/>
                <a:ea typeface="+mj-ea"/>
              </a:rPr>
              <a:t> 활용하여 미래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210 맨발의청춘 B"/>
                <a:ea typeface="+mj-ea"/>
              </a:rPr>
              <a:t>수소차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210 맨발의청춘 B"/>
                <a:ea typeface="+mj-ea"/>
              </a:rPr>
              <a:t> 보유 현황 예측 데이터 분석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210 맨발의청춘 B"/>
              <a:ea typeface="+mj-ea"/>
            </a:endParaRP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6973E344-89BA-45FC-B7AF-91CCA37FACA5}"/>
              </a:ext>
            </a:extLst>
          </p:cNvPr>
          <p:cNvSpPr/>
          <p:nvPr/>
        </p:nvSpPr>
        <p:spPr>
          <a:xfrm>
            <a:off x="7822206" y="2053172"/>
            <a:ext cx="1950028" cy="640994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5.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클러스터링을 통한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최적의 입지 및 노선 선정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/>
              <a:ea typeface="+mj-ea"/>
            </a:endParaRPr>
          </a:p>
        </p:txBody>
      </p:sp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920F70FF-BEC0-4FA4-A49B-B9AF3A7E7F85}"/>
              </a:ext>
            </a:extLst>
          </p:cNvPr>
          <p:cNvSpPr/>
          <p:nvPr/>
        </p:nvSpPr>
        <p:spPr>
          <a:xfrm>
            <a:off x="9538821" y="4275039"/>
            <a:ext cx="1950028" cy="44181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5.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웹 시스템 구축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/>
              <a:ea typeface="+mj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307A16A-E450-4D5F-A950-CE8435BBE967}"/>
              </a:ext>
            </a:extLst>
          </p:cNvPr>
          <p:cNvGrpSpPr/>
          <p:nvPr/>
        </p:nvGrpSpPr>
        <p:grpSpPr>
          <a:xfrm>
            <a:off x="1072342" y="2909902"/>
            <a:ext cx="9873418" cy="1038196"/>
            <a:chOff x="1910377" y="3097130"/>
            <a:chExt cx="8187638" cy="103819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" name="화살표: 줄무늬가 있는 오른쪽 38">
              <a:extLst>
                <a:ext uri="{FF2B5EF4-FFF2-40B4-BE49-F238E27FC236}">
                  <a16:creationId xmlns:a16="http://schemas.microsoft.com/office/drawing/2014/main" id="{266494A7-D0BF-4986-B4DD-5C8FC0E2D429}"/>
                </a:ext>
              </a:extLst>
            </p:cNvPr>
            <p:cNvSpPr/>
            <p:nvPr/>
          </p:nvSpPr>
          <p:spPr>
            <a:xfrm>
              <a:off x="8286820" y="3097130"/>
              <a:ext cx="1811195" cy="1034527"/>
            </a:xfrm>
            <a:prstGeom prst="stripedRightArrow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줄무늬가 있는 오른쪽 35">
              <a:extLst>
                <a:ext uri="{FF2B5EF4-FFF2-40B4-BE49-F238E27FC236}">
                  <a16:creationId xmlns:a16="http://schemas.microsoft.com/office/drawing/2014/main" id="{3CF68299-C56F-4855-9E81-45038C2E1A8E}"/>
                </a:ext>
              </a:extLst>
            </p:cNvPr>
            <p:cNvSpPr/>
            <p:nvPr/>
          </p:nvSpPr>
          <p:spPr>
            <a:xfrm>
              <a:off x="6520717" y="3097130"/>
              <a:ext cx="2076834" cy="1034527"/>
            </a:xfrm>
            <a:prstGeom prst="stripedRightArrow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21000">
                  <a:srgbClr val="D3E9F4"/>
                </a:gs>
                <a:gs pos="10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줄무늬가 있는 오른쪽 34">
              <a:extLst>
                <a:ext uri="{FF2B5EF4-FFF2-40B4-BE49-F238E27FC236}">
                  <a16:creationId xmlns:a16="http://schemas.microsoft.com/office/drawing/2014/main" id="{180C0AF6-1B4A-47C1-8C2A-E1BBAC8CFD14}"/>
                </a:ext>
              </a:extLst>
            </p:cNvPr>
            <p:cNvSpPr/>
            <p:nvPr/>
          </p:nvSpPr>
          <p:spPr>
            <a:xfrm>
              <a:off x="5058226" y="3100799"/>
              <a:ext cx="1811195" cy="1034527"/>
            </a:xfrm>
            <a:prstGeom prst="stripedRightArrow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줄무늬가 있는 오른쪽 25">
              <a:extLst>
                <a:ext uri="{FF2B5EF4-FFF2-40B4-BE49-F238E27FC236}">
                  <a16:creationId xmlns:a16="http://schemas.microsoft.com/office/drawing/2014/main" id="{416F8C53-A4C4-4548-A924-B1494CBD2944}"/>
                </a:ext>
              </a:extLst>
            </p:cNvPr>
            <p:cNvSpPr/>
            <p:nvPr/>
          </p:nvSpPr>
          <p:spPr>
            <a:xfrm>
              <a:off x="3416968" y="3097130"/>
              <a:ext cx="1944920" cy="1034527"/>
            </a:xfrm>
            <a:prstGeom prst="stripedRightArrow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21000">
                  <a:srgbClr val="D3E9F4"/>
                </a:gs>
                <a:gs pos="10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줄무늬가 있는 오른쪽 7">
              <a:extLst>
                <a:ext uri="{FF2B5EF4-FFF2-40B4-BE49-F238E27FC236}">
                  <a16:creationId xmlns:a16="http://schemas.microsoft.com/office/drawing/2014/main" id="{483575CF-9A30-4B0B-92B7-389F6EF7459D}"/>
                </a:ext>
              </a:extLst>
            </p:cNvPr>
            <p:cNvSpPr/>
            <p:nvPr/>
          </p:nvSpPr>
          <p:spPr>
            <a:xfrm>
              <a:off x="1910377" y="3097130"/>
              <a:ext cx="1811195" cy="1034527"/>
            </a:xfrm>
            <a:prstGeom prst="stripedRightArrow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文本框 7">
            <a:extLst>
              <a:ext uri="{FF2B5EF4-FFF2-40B4-BE49-F238E27FC236}">
                <a16:creationId xmlns:a16="http://schemas.microsoft.com/office/drawing/2014/main" id="{30BF9358-A5F1-414B-9985-A2B1E1E844F2}"/>
              </a:ext>
            </a:extLst>
          </p:cNvPr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74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r="17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4737100" y="4991100"/>
            <a:ext cx="336550" cy="1333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099" y="2371725"/>
            <a:ext cx="6899275" cy="408622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098" y="2264229"/>
            <a:ext cx="6899275" cy="4310741"/>
          </a:xfrm>
          <a:prstGeom prst="rect">
            <a:avLst/>
          </a:prstGeom>
        </p:spPr>
      </p:pic>
      <p:sp>
        <p:nvSpPr>
          <p:cNvPr id="7" name="Freeform 19">
            <a:extLst>
              <a:ext uri="{FF2B5EF4-FFF2-40B4-BE49-F238E27FC236}">
                <a16:creationId xmlns:a16="http://schemas.microsoft.com/office/drawing/2014/main" id="{25AB9196-C3A6-4409-9519-4D538F4CE90A}"/>
              </a:ext>
            </a:extLst>
          </p:cNvPr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1F3A0BE3-5D59-45A6-A47D-274A6DE18933}"/>
              </a:ext>
            </a:extLst>
          </p:cNvPr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A1C230C9-F045-4C4D-BAB4-19CF3A093C82}"/>
              </a:ext>
            </a:extLst>
          </p:cNvPr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19">
            <a:extLst>
              <a:ext uri="{FF2B5EF4-FFF2-40B4-BE49-F238E27FC236}">
                <a16:creationId xmlns:a16="http://schemas.microsoft.com/office/drawing/2014/main" id="{CF00A786-1399-4A9F-A727-B122234E32A3}"/>
              </a:ext>
            </a:extLst>
          </p:cNvPr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914315A3-F8F7-44DC-9025-744BB34105AB}"/>
              </a:ext>
            </a:extLst>
          </p:cNvPr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A192E9E6-7156-446A-B7FF-B7C1F6749C0F}"/>
              </a:ext>
            </a:extLst>
          </p:cNvPr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093729" y="1177585"/>
            <a:ext cx="4994201" cy="5114942"/>
            <a:chOff x="5906495" y="1193530"/>
            <a:chExt cx="4994201" cy="5114942"/>
          </a:xfrm>
        </p:grpSpPr>
        <p:grpSp>
          <p:nvGrpSpPr>
            <p:cNvPr id="9" name="그룹 8"/>
            <p:cNvGrpSpPr/>
            <p:nvPr/>
          </p:nvGrpSpPr>
          <p:grpSpPr>
            <a:xfrm rot="19832803">
              <a:off x="6808165" y="2186222"/>
              <a:ext cx="3288258" cy="3254356"/>
              <a:chOff x="4029217" y="2445141"/>
              <a:chExt cx="3937368" cy="3896772"/>
            </a:xfrm>
          </p:grpSpPr>
          <p:sp useBgFill="1">
            <p:nvSpPr>
              <p:cNvPr id="12" name="椭圆 4">
                <a:extLst>
                  <a:ext uri="{FF2B5EF4-FFF2-40B4-BE49-F238E27FC236}">
                    <a16:creationId xmlns:a16="http://schemas.microsoft.com/office/drawing/2014/main" id="{7B9CD15D-D7C3-45C1-A6BE-B53A868960F7}"/>
                  </a:ext>
                </a:extLst>
              </p:cNvPr>
              <p:cNvSpPr/>
              <p:nvPr/>
            </p:nvSpPr>
            <p:spPr>
              <a:xfrm>
                <a:off x="4225418" y="2482265"/>
                <a:ext cx="3741167" cy="3741167"/>
              </a:xfrm>
              <a:prstGeom prst="ellipse">
                <a:avLst/>
              </a:prstGeom>
              <a:ln w="101600">
                <a:solidFill>
                  <a:srgbClr val="0A3F7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000"/>
                  </a:lnSpc>
                </a:pP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F2E293B0-CB31-4487-91B2-108A7C4EE3A6}"/>
                  </a:ext>
                </a:extLst>
              </p:cNvPr>
              <p:cNvSpPr/>
              <p:nvPr/>
            </p:nvSpPr>
            <p:spPr>
              <a:xfrm rot="3050951">
                <a:off x="7390247" y="2986770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7660C5F3-44FD-4806-A24E-45D41B047210}"/>
                  </a:ext>
                </a:extLst>
              </p:cNvPr>
              <p:cNvSpPr/>
              <p:nvPr/>
            </p:nvSpPr>
            <p:spPr>
              <a:xfrm rot="7389129">
                <a:off x="7496987" y="5164517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07C16796-6610-4B58-99FE-445F838E7B5D}"/>
                  </a:ext>
                </a:extLst>
              </p:cNvPr>
              <p:cNvSpPr/>
              <p:nvPr/>
            </p:nvSpPr>
            <p:spPr>
              <a:xfrm rot="12339151">
                <a:off x="5343875" y="5930462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1ADB4B47-C04A-4547-A323-E9D196B58C2C}"/>
                  </a:ext>
                </a:extLst>
              </p:cNvPr>
              <p:cNvSpPr/>
              <p:nvPr/>
            </p:nvSpPr>
            <p:spPr>
              <a:xfrm rot="16200000">
                <a:off x="4066290" y="4348928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7C663B78-7747-40A5-B18D-9C4E8660042E}"/>
                  </a:ext>
                </a:extLst>
              </p:cNvPr>
              <p:cNvSpPr/>
              <p:nvPr/>
            </p:nvSpPr>
            <p:spPr>
              <a:xfrm rot="20191673">
                <a:off x="5194684" y="2445141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椭圆 10">
              <a:extLst>
                <a:ext uri="{FF2B5EF4-FFF2-40B4-BE49-F238E27FC236}">
                  <a16:creationId xmlns:a16="http://schemas.microsoft.com/office/drawing/2014/main" id="{FAE952BE-C19B-470F-A290-8EB194F4240D}"/>
                </a:ext>
              </a:extLst>
            </p:cNvPr>
            <p:cNvSpPr/>
            <p:nvPr/>
          </p:nvSpPr>
          <p:spPr>
            <a:xfrm>
              <a:off x="5906495" y="2894092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인프라 확대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0">
              <a:extLst>
                <a:ext uri="{FF2B5EF4-FFF2-40B4-BE49-F238E27FC236}">
                  <a16:creationId xmlns:a16="http://schemas.microsoft.com/office/drawing/2014/main" id="{EE1EDD3E-800A-4B5D-BB5A-ECD055040403}"/>
                </a:ext>
              </a:extLst>
            </p:cNvPr>
            <p:cNvSpPr/>
            <p:nvPr/>
          </p:nvSpPr>
          <p:spPr>
            <a:xfrm>
              <a:off x="9372498" y="2014051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 err="1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수소차</a:t>
              </a:r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수요 증가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0">
              <a:extLst>
                <a:ext uri="{FF2B5EF4-FFF2-40B4-BE49-F238E27FC236}">
                  <a16:creationId xmlns:a16="http://schemas.microsoft.com/office/drawing/2014/main" id="{715572F9-9A85-4898-A70B-888E41577BF6}"/>
                </a:ext>
              </a:extLst>
            </p:cNvPr>
            <p:cNvSpPr/>
            <p:nvPr/>
          </p:nvSpPr>
          <p:spPr>
            <a:xfrm>
              <a:off x="9107184" y="4167121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 공급가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감소 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56A42198-7D1E-4B3C-ABFE-4249DDFDA5EC}"/>
                </a:ext>
              </a:extLst>
            </p:cNvPr>
            <p:cNvSpPr/>
            <p:nvPr/>
          </p:nvSpPr>
          <p:spPr>
            <a:xfrm>
              <a:off x="7063776" y="4780273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 err="1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수소차</a:t>
              </a:r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수요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증가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0">
              <a:extLst>
                <a:ext uri="{FF2B5EF4-FFF2-40B4-BE49-F238E27FC236}">
                  <a16:creationId xmlns:a16="http://schemas.microsoft.com/office/drawing/2014/main" id="{EEE9BD65-F712-4EEA-8931-A94336E05B3D}"/>
                </a:ext>
              </a:extLst>
            </p:cNvPr>
            <p:cNvSpPr/>
            <p:nvPr/>
          </p:nvSpPr>
          <p:spPr>
            <a:xfrm>
              <a:off x="7353348" y="1193530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접근성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증가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72055" y="3244345"/>
            <a:ext cx="3732615" cy="885660"/>
            <a:chOff x="3771435" y="282387"/>
            <a:chExt cx="4649129" cy="981153"/>
          </a:xfrm>
        </p:grpSpPr>
        <p:sp>
          <p:nvSpPr>
            <p:cNvPr id="21" name="流程图: 终止 5">
              <a:extLst>
                <a:ext uri="{FF2B5EF4-FFF2-40B4-BE49-F238E27FC236}">
                  <a16:creationId xmlns:a16="http://schemas.microsoft.com/office/drawing/2014/main" id="{725BCEDE-B5CF-472E-B099-47F93C2D9BE9}"/>
                </a:ext>
              </a:extLst>
            </p:cNvPr>
            <p:cNvSpPr/>
            <p:nvPr/>
          </p:nvSpPr>
          <p:spPr>
            <a:xfrm>
              <a:off x="3771435" y="282387"/>
              <a:ext cx="4649129" cy="981153"/>
            </a:xfrm>
            <a:prstGeom prst="flowChartTerminator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       이동식 수소 충전소    </a:t>
              </a:r>
              <a:endParaRPr lang="en-US" altLang="zh-CN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화살표: 위쪽 21">
              <a:extLst>
                <a:ext uri="{FF2B5EF4-FFF2-40B4-BE49-F238E27FC236}">
                  <a16:creationId xmlns:a16="http://schemas.microsoft.com/office/drawing/2014/main" id="{6AF74065-F709-448C-9244-E37FCC387DCA}"/>
                </a:ext>
              </a:extLst>
            </p:cNvPr>
            <p:cNvSpPr/>
            <p:nvPr/>
          </p:nvSpPr>
          <p:spPr>
            <a:xfrm>
              <a:off x="7416080" y="526924"/>
              <a:ext cx="371169" cy="544803"/>
            </a:xfrm>
            <a:prstGeom prst="upArrow">
              <a:avLst>
                <a:gd name="adj1" fmla="val 36666"/>
                <a:gd name="adj2" fmla="val 50000"/>
              </a:avLst>
            </a:prstGeom>
            <a:solidFill>
              <a:srgbClr val="0A3F75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갈매기형 수장 31"/>
          <p:cNvSpPr/>
          <p:nvPr/>
        </p:nvSpPr>
        <p:spPr>
          <a:xfrm>
            <a:off x="5074857" y="3413776"/>
            <a:ext cx="538364" cy="642560"/>
          </a:xfrm>
          <a:prstGeom prst="chevron">
            <a:avLst/>
          </a:prstGeom>
          <a:solidFill>
            <a:srgbClr val="0A3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文本框 7">
            <a:extLst>
              <a:ext uri="{FF2B5EF4-FFF2-40B4-BE49-F238E27FC236}">
                <a16:creationId xmlns:a16="http://schemas.microsoft.com/office/drawing/2014/main" id="{CC8BD735-A82B-416D-B819-8C34F9E780EB}"/>
              </a:ext>
            </a:extLst>
          </p:cNvPr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기대 효과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9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rvimVuvWDEBTvHra63HBslX5Mr3alxf9eYx5dsvhutIkSjSezzHAhgwcWICawciKbgYlxDmHFX3hGKuzZeGqJnG_68jhuidyfM48x6l29XWzw6JCsEWAWxxrxSTGOrKTGhRnAuOhhwI">
            <a:extLst>
              <a:ext uri="{FF2B5EF4-FFF2-40B4-BE49-F238E27FC236}">
                <a16:creationId xmlns:a16="http://schemas.microsoft.com/office/drawing/2014/main" id="{69EA950A-1C03-42EB-96CB-21EB6F67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65" y="811419"/>
            <a:ext cx="8725270" cy="523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06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ë¯¸ì¸ë¨¼ì§ ìì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7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7"/>
          <p:cNvSpPr>
            <a:spLocks noChangeAspect="1"/>
          </p:cNvSpPr>
          <p:nvPr/>
        </p:nvSpPr>
        <p:spPr bwMode="auto">
          <a:xfrm rot="5400000">
            <a:off x="4683432" y="-2680538"/>
            <a:ext cx="2825133" cy="12192006"/>
          </a:xfrm>
          <a:prstGeom prst="rect">
            <a:avLst/>
          </a:pr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spect="1"/>
          </p:cNvSpPr>
          <p:nvPr/>
        </p:nvSpPr>
        <p:spPr>
          <a:xfrm>
            <a:off x="4661152" y="2847019"/>
            <a:ext cx="28696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210 맨발의청춘 B" panose="02020603020101020101" pitchFamily="18" charset="-127"/>
                <a:ea typeface="微软雅黑" panose="020B0503020204020204" pitchFamily="34" charset="-122"/>
              </a:rPr>
              <a:t>Q&amp;A</a:t>
            </a:r>
            <a:endParaRPr lang="zh-CN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8" name="任意多边形 40"/>
          <p:cNvSpPr>
            <a:spLocks noChangeAspect="1"/>
          </p:cNvSpPr>
          <p:nvPr/>
        </p:nvSpPr>
        <p:spPr bwMode="auto">
          <a:xfrm rot="5400000">
            <a:off x="8157528" y="4051583"/>
            <a:ext cx="2029971" cy="3582863"/>
          </a:xfrm>
          <a:custGeom>
            <a:avLst/>
            <a:gdLst>
              <a:gd name="connsiteX0" fmla="*/ 0 w 2029971"/>
              <a:gd name="connsiteY0" fmla="*/ 2474977 h 3582863"/>
              <a:gd name="connsiteX1" fmla="*/ 0 w 2029971"/>
              <a:gd name="connsiteY1" fmla="*/ 1103706 h 3582863"/>
              <a:gd name="connsiteX2" fmla="*/ 213109 w 2029971"/>
              <a:gd name="connsiteY2" fmla="*/ 735804 h 3582863"/>
              <a:gd name="connsiteX3" fmla="*/ 1399834 w 2029971"/>
              <a:gd name="connsiteY3" fmla="*/ 50169 h 3582863"/>
              <a:gd name="connsiteX4" fmla="*/ 1826052 w 2029971"/>
              <a:gd name="connsiteY4" fmla="*/ 50169 h 3582863"/>
              <a:gd name="connsiteX5" fmla="*/ 2029971 w 2029971"/>
              <a:gd name="connsiteY5" fmla="*/ 167984 h 3582863"/>
              <a:gd name="connsiteX6" fmla="*/ 2029971 w 2029971"/>
              <a:gd name="connsiteY6" fmla="*/ 3414879 h 3582863"/>
              <a:gd name="connsiteX7" fmla="*/ 1974392 w 2029971"/>
              <a:gd name="connsiteY7" fmla="*/ 3446990 h 3582863"/>
              <a:gd name="connsiteX8" fmla="*/ 1826052 w 2029971"/>
              <a:gd name="connsiteY8" fmla="*/ 3532695 h 3582863"/>
              <a:gd name="connsiteX9" fmla="*/ 1399834 w 2029971"/>
              <a:gd name="connsiteY9" fmla="*/ 3532695 h 3582863"/>
              <a:gd name="connsiteX10" fmla="*/ 213109 w 2029971"/>
              <a:gd name="connsiteY10" fmla="*/ 2847059 h 3582863"/>
              <a:gd name="connsiteX11" fmla="*/ 0 w 2029971"/>
              <a:gd name="connsiteY11" fmla="*/ 2474977 h 358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9971" h="3582863">
                <a:moveTo>
                  <a:pt x="0" y="2474977"/>
                </a:moveTo>
                <a:cubicBezTo>
                  <a:pt x="0" y="1103706"/>
                  <a:pt x="0" y="1103706"/>
                  <a:pt x="0" y="1103706"/>
                </a:cubicBezTo>
                <a:cubicBezTo>
                  <a:pt x="0" y="969923"/>
                  <a:pt x="96108" y="802695"/>
                  <a:pt x="213109" y="735804"/>
                </a:cubicBezTo>
                <a:cubicBezTo>
                  <a:pt x="1399834" y="50169"/>
                  <a:pt x="1399834" y="50169"/>
                  <a:pt x="1399834" y="50169"/>
                </a:cubicBezTo>
                <a:cubicBezTo>
                  <a:pt x="1516835" y="-16723"/>
                  <a:pt x="1709051" y="-16723"/>
                  <a:pt x="1826052" y="50169"/>
                </a:cubicBezTo>
                <a:lnTo>
                  <a:pt x="2029971" y="167984"/>
                </a:lnTo>
                <a:lnTo>
                  <a:pt x="2029971" y="3414879"/>
                </a:lnTo>
                <a:lnTo>
                  <a:pt x="1974392" y="3446990"/>
                </a:lnTo>
                <a:cubicBezTo>
                  <a:pt x="1826052" y="3532695"/>
                  <a:pt x="1826052" y="3532695"/>
                  <a:pt x="1826052" y="3532695"/>
                </a:cubicBezTo>
                <a:cubicBezTo>
                  <a:pt x="1709051" y="3599586"/>
                  <a:pt x="1516835" y="3599586"/>
                  <a:pt x="1399834" y="3532695"/>
                </a:cubicBezTo>
                <a:cubicBezTo>
                  <a:pt x="213109" y="2847059"/>
                  <a:pt x="213109" y="2847059"/>
                  <a:pt x="213109" y="2847059"/>
                </a:cubicBezTo>
                <a:cubicBezTo>
                  <a:pt x="96108" y="2775987"/>
                  <a:pt x="0" y="2612940"/>
                  <a:pt x="0" y="2474977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rot="5400000">
            <a:off x="10354104" y="4498732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2677174" y="-932456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8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7"/>
          <p:cNvSpPr>
            <a:spLocks noChangeAspect="1"/>
          </p:cNvSpPr>
          <p:nvPr/>
        </p:nvSpPr>
        <p:spPr bwMode="auto">
          <a:xfrm rot="5400000">
            <a:off x="4683432" y="-2680538"/>
            <a:ext cx="2825133" cy="12192006"/>
          </a:xfrm>
          <a:prstGeom prst="rect">
            <a:avLst/>
          </a:pr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spect="1"/>
          </p:cNvSpPr>
          <p:nvPr/>
        </p:nvSpPr>
        <p:spPr>
          <a:xfrm>
            <a:off x="2879123" y="2686511"/>
            <a:ext cx="64337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8" name="任意多边形 40"/>
          <p:cNvSpPr>
            <a:spLocks noChangeAspect="1"/>
          </p:cNvSpPr>
          <p:nvPr/>
        </p:nvSpPr>
        <p:spPr bwMode="auto">
          <a:xfrm rot="5400000">
            <a:off x="8157528" y="4051583"/>
            <a:ext cx="2029971" cy="3582863"/>
          </a:xfrm>
          <a:custGeom>
            <a:avLst/>
            <a:gdLst>
              <a:gd name="connsiteX0" fmla="*/ 0 w 2029971"/>
              <a:gd name="connsiteY0" fmla="*/ 2474977 h 3582863"/>
              <a:gd name="connsiteX1" fmla="*/ 0 w 2029971"/>
              <a:gd name="connsiteY1" fmla="*/ 1103706 h 3582863"/>
              <a:gd name="connsiteX2" fmla="*/ 213109 w 2029971"/>
              <a:gd name="connsiteY2" fmla="*/ 735804 h 3582863"/>
              <a:gd name="connsiteX3" fmla="*/ 1399834 w 2029971"/>
              <a:gd name="connsiteY3" fmla="*/ 50169 h 3582863"/>
              <a:gd name="connsiteX4" fmla="*/ 1826052 w 2029971"/>
              <a:gd name="connsiteY4" fmla="*/ 50169 h 3582863"/>
              <a:gd name="connsiteX5" fmla="*/ 2029971 w 2029971"/>
              <a:gd name="connsiteY5" fmla="*/ 167984 h 3582863"/>
              <a:gd name="connsiteX6" fmla="*/ 2029971 w 2029971"/>
              <a:gd name="connsiteY6" fmla="*/ 3414879 h 3582863"/>
              <a:gd name="connsiteX7" fmla="*/ 1974392 w 2029971"/>
              <a:gd name="connsiteY7" fmla="*/ 3446990 h 3582863"/>
              <a:gd name="connsiteX8" fmla="*/ 1826052 w 2029971"/>
              <a:gd name="connsiteY8" fmla="*/ 3532695 h 3582863"/>
              <a:gd name="connsiteX9" fmla="*/ 1399834 w 2029971"/>
              <a:gd name="connsiteY9" fmla="*/ 3532695 h 3582863"/>
              <a:gd name="connsiteX10" fmla="*/ 213109 w 2029971"/>
              <a:gd name="connsiteY10" fmla="*/ 2847059 h 3582863"/>
              <a:gd name="connsiteX11" fmla="*/ 0 w 2029971"/>
              <a:gd name="connsiteY11" fmla="*/ 2474977 h 358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9971" h="3582863">
                <a:moveTo>
                  <a:pt x="0" y="2474977"/>
                </a:moveTo>
                <a:cubicBezTo>
                  <a:pt x="0" y="1103706"/>
                  <a:pt x="0" y="1103706"/>
                  <a:pt x="0" y="1103706"/>
                </a:cubicBezTo>
                <a:cubicBezTo>
                  <a:pt x="0" y="969923"/>
                  <a:pt x="96108" y="802695"/>
                  <a:pt x="213109" y="735804"/>
                </a:cubicBezTo>
                <a:cubicBezTo>
                  <a:pt x="1399834" y="50169"/>
                  <a:pt x="1399834" y="50169"/>
                  <a:pt x="1399834" y="50169"/>
                </a:cubicBezTo>
                <a:cubicBezTo>
                  <a:pt x="1516835" y="-16723"/>
                  <a:pt x="1709051" y="-16723"/>
                  <a:pt x="1826052" y="50169"/>
                </a:cubicBezTo>
                <a:lnTo>
                  <a:pt x="2029971" y="167984"/>
                </a:lnTo>
                <a:lnTo>
                  <a:pt x="2029971" y="3414879"/>
                </a:lnTo>
                <a:lnTo>
                  <a:pt x="1974392" y="3446990"/>
                </a:lnTo>
                <a:cubicBezTo>
                  <a:pt x="1826052" y="3532695"/>
                  <a:pt x="1826052" y="3532695"/>
                  <a:pt x="1826052" y="3532695"/>
                </a:cubicBezTo>
                <a:cubicBezTo>
                  <a:pt x="1709051" y="3599586"/>
                  <a:pt x="1516835" y="3599586"/>
                  <a:pt x="1399834" y="3532695"/>
                </a:cubicBezTo>
                <a:cubicBezTo>
                  <a:pt x="213109" y="2847059"/>
                  <a:pt x="213109" y="2847059"/>
                  <a:pt x="213109" y="2847059"/>
                </a:cubicBezTo>
                <a:cubicBezTo>
                  <a:pt x="96108" y="2775987"/>
                  <a:pt x="0" y="2612940"/>
                  <a:pt x="0" y="2474977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rot="5400000">
            <a:off x="10354104" y="4498732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2677174" y="-932456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4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현재 상황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文本框 11"/>
          <p:cNvSpPr txBox="1"/>
          <p:nvPr/>
        </p:nvSpPr>
        <p:spPr>
          <a:xfrm>
            <a:off x="526297" y="1088061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kern="1000" dirty="0">
                <a:solidFill>
                  <a:srgbClr val="0A3F75"/>
                </a:solidFill>
                <a:latin typeface="Berlin Sans FB Demi" panose="020E0802020502020306" pitchFamily="34" charset="0"/>
                <a:ea typeface="맑은 고딕" panose="020B0503020000020004" pitchFamily="50" charset="-127"/>
              </a:rPr>
              <a:t>Renewable Energy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949"/>
            <a:ext cx="12192000" cy="372075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889474" y="5884931"/>
            <a:ext cx="13195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artika" panose="02020503030404060203" pitchFamily="18" charset="0"/>
              </a:rPr>
              <a:t>전기차</a:t>
            </a:r>
            <a:endParaRPr lang="ko-KR" altLang="en-US" sz="3000" b="1" dirty="0">
              <a:solidFill>
                <a:srgbClr val="0070C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181D64-E90F-40C7-B68F-3FE22570FCCD}"/>
              </a:ext>
            </a:extLst>
          </p:cNvPr>
          <p:cNvSpPr/>
          <p:nvPr/>
        </p:nvSpPr>
        <p:spPr>
          <a:xfrm>
            <a:off x="6413474" y="1549726"/>
            <a:ext cx="13195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err="1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artika" panose="02020503030404060203" pitchFamily="18" charset="0"/>
              </a:rPr>
              <a:t>수소차</a:t>
            </a:r>
            <a:endParaRPr lang="ko-KR" altLang="en-US" sz="3000" b="1" dirty="0">
              <a:solidFill>
                <a:srgbClr val="0070C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5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현재 상황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70BE0A-2106-44CB-AF36-5152D3216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40"/>
          <a:stretch/>
        </p:blipFill>
        <p:spPr>
          <a:xfrm>
            <a:off x="1061664" y="1475987"/>
            <a:ext cx="6640358" cy="1247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34" y="2181132"/>
            <a:ext cx="6432267" cy="12399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2992"/>
          <a:stretch/>
        </p:blipFill>
        <p:spPr>
          <a:xfrm>
            <a:off x="2275343" y="2899524"/>
            <a:ext cx="6359528" cy="12132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383" y="3428907"/>
            <a:ext cx="6359528" cy="11967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BC0DBC-34D2-4891-92A1-09A3652DBA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701"/>
          <a:stretch/>
        </p:blipFill>
        <p:spPr>
          <a:xfrm>
            <a:off x="3423584" y="3922035"/>
            <a:ext cx="6070293" cy="12001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305" y="4520428"/>
            <a:ext cx="6495998" cy="11967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C995F94-30E0-4DFC-BAF7-2BBC01B5E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8137" y="5009166"/>
            <a:ext cx="70389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D46CEFF-5F84-4735-8F74-C94E13077AA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046480" y="230632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8A4334-38FC-4B5D-8C90-FFCB5F54B7D9}"/>
                </a:ext>
              </a:extLst>
            </p:cNvPr>
            <p:cNvSpPr/>
            <p:nvPr/>
          </p:nvSpPr>
          <p:spPr>
            <a:xfrm>
              <a:off x="1046480" y="2306320"/>
              <a:ext cx="12192000" cy="2499360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4497D84-A0AA-4951-B3B5-685E693EC5ED}"/>
                </a:ext>
              </a:extLst>
            </p:cNvPr>
            <p:cNvSpPr/>
            <p:nvPr/>
          </p:nvSpPr>
          <p:spPr>
            <a:xfrm>
              <a:off x="5222240" y="6380480"/>
              <a:ext cx="8016240" cy="2783840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9D7254A-FF95-404B-BE8F-2048D57A6BCD}"/>
                </a:ext>
              </a:extLst>
            </p:cNvPr>
            <p:cNvSpPr/>
            <p:nvPr/>
          </p:nvSpPr>
          <p:spPr>
            <a:xfrm>
              <a:off x="1046480" y="6888480"/>
              <a:ext cx="4175760" cy="2275840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148474-B98B-400E-B794-27053F92055D}"/>
                </a:ext>
              </a:extLst>
            </p:cNvPr>
            <p:cNvSpPr/>
            <p:nvPr/>
          </p:nvSpPr>
          <p:spPr>
            <a:xfrm>
              <a:off x="5222240" y="4805680"/>
              <a:ext cx="3942080" cy="1574800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109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lh5.googleusercontent.com/Kwcqua02No74Rao5WXqP0BXcxqTGu2HlBOpEtnxrm5jwQ4fJAGkDP9mraR06a9NaBg3HwQ_iU-f_FZDGz-5CPcBmuTgoEajTT_ZUyGvYSXV7IoZVcwtgZ4NEPz0Liy7aZYaeeNYCHe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775" y1="5500" x2="48034" y2="8250"/>
                        <a14:foregroundMark x1="12079" y1="11250" x2="7935" y2="66500"/>
                        <a14:foregroundMark x1="3792" y1="18500" x2="7163" y2="78250"/>
                        <a14:foregroundMark x1="53933" y1="7000" x2="53511" y2="95250"/>
                        <a14:foregroundMark x1="52528" y1="92750" x2="98666" y2="94250"/>
                        <a14:foregroundMark x1="98315" y1="94250" x2="98034" y2="7000"/>
                        <a14:foregroundMark x1="98034" y1="7000" x2="53441" y2="2750"/>
                        <a14:foregroundMark x1="53301" y1="3250" x2="96770" y2="83250"/>
                        <a14:foregroundMark x1="59270" y1="80500" x2="91152" y2="19250"/>
                        <a14:foregroundMark x1="95295" y1="29000" x2="94452" y2="80250"/>
                        <a14:foregroundMark x1="88272" y1="81750" x2="60885" y2="45750"/>
                        <a14:foregroundMark x1="6671" y1="55250" x2="21419" y2="65750"/>
                        <a14:foregroundMark x1="772" y1="29750" x2="3511" y2="52750"/>
                        <a14:foregroundMark x1="62430" y1="91250" x2="95787" y2="5500"/>
                        <a14:foregroundMark x1="41643" y1="12000" x2="40169" y2="80500"/>
                        <a14:foregroundMark x1="28441" y1="90000" x2="10393" y2="84750"/>
                        <a14:foregroundMark x1="61306" y1="57250" x2="81812" y2="24500"/>
                        <a14:foregroundMark x1="12640" y1="41000" x2="45787" y2="38250"/>
                        <a14:foregroundMark x1="45787" y1="38250" x2="4494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86" y="1521852"/>
            <a:ext cx="11611309" cy="38100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현재 상황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0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D7E508-3B81-4FC3-9AA8-C0D6C8736D0F}"/>
              </a:ext>
            </a:extLst>
          </p:cNvPr>
          <p:cNvSpPr/>
          <p:nvPr/>
        </p:nvSpPr>
        <p:spPr>
          <a:xfrm>
            <a:off x="5606446" y="5611614"/>
            <a:ext cx="640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출처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: 2019. 05.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문재인정부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100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대 국정과제 추진실적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7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 장점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0042" y="2201066"/>
            <a:ext cx="4860510" cy="357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j-ea"/>
                <a:ea typeface="나눔스퀘어 ExtraBold" panose="020B0600000101010101"/>
              </a:rPr>
              <a:t>배기가스 </a:t>
            </a:r>
            <a:r>
              <a:rPr lang="ko-KR" altLang="en-US" sz="1600" b="1" dirty="0">
                <a:solidFill>
                  <a:srgbClr val="23AC38"/>
                </a:solidFill>
                <a:latin typeface="+mj-ea"/>
                <a:ea typeface="나눔스퀘어 ExtraBold" panose="020B0600000101010101"/>
              </a:rPr>
              <a:t>제로</a:t>
            </a:r>
            <a:endParaRPr lang="ko-KR" altLang="en-US" sz="1400" b="1" dirty="0">
              <a:solidFill>
                <a:srgbClr val="23AC38"/>
              </a:solidFill>
              <a:latin typeface="+mj-ea"/>
              <a:ea typeface="나눔스퀘어 ExtraBold" panose="020B0600000101010101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j-ea"/>
                <a:ea typeface="나눔스퀘어 ExtraBold" panose="020B0600000101010101"/>
              </a:rPr>
              <a:t>달리는 공기청정기</a:t>
            </a:r>
          </a:p>
          <a:p>
            <a:pPr marL="550862" lvl="1" indent="-285750">
              <a:buFontTx/>
              <a:buChar char="-"/>
            </a:pPr>
            <a:r>
              <a:rPr lang="ko-KR" altLang="en-US" sz="1600" dirty="0" err="1">
                <a:latin typeface="+mj-ea"/>
                <a:ea typeface="나눔스퀘어 ExtraBold" panose="020B0600000101010101"/>
              </a:rPr>
              <a:t>넥쏘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 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1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만대 운행 시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,</a:t>
            </a:r>
          </a:p>
          <a:p>
            <a:pPr marL="265112" lvl="1"/>
            <a:r>
              <a:rPr lang="ko-KR" altLang="en-US" sz="1600" dirty="0">
                <a:latin typeface="+mj-ea"/>
                <a:ea typeface="나눔스퀘어 ExtraBold" panose="020B0600000101010101"/>
              </a:rPr>
              <a:t>    </a:t>
            </a:r>
            <a:r>
              <a:rPr lang="ko-KR" altLang="en-US" sz="1600" b="1" dirty="0">
                <a:solidFill>
                  <a:srgbClr val="23AC38"/>
                </a:solidFill>
                <a:latin typeface="+mj-ea"/>
                <a:ea typeface="나눔스퀘어 ExtraBold" panose="020B0600000101010101"/>
              </a:rPr>
              <a:t>나무 </a:t>
            </a:r>
            <a:r>
              <a:rPr lang="en-US" altLang="ko-KR" sz="1600" b="1" dirty="0">
                <a:solidFill>
                  <a:srgbClr val="23AC38"/>
                </a:solidFill>
                <a:latin typeface="+mj-ea"/>
                <a:ea typeface="나눔스퀘어 ExtraBold" panose="020B0600000101010101"/>
              </a:rPr>
              <a:t>60</a:t>
            </a:r>
            <a:r>
              <a:rPr lang="ko-KR" altLang="en-US" sz="1600" b="1" dirty="0">
                <a:solidFill>
                  <a:srgbClr val="23AC38"/>
                </a:solidFill>
                <a:latin typeface="+mj-ea"/>
                <a:ea typeface="나눔스퀘어 ExtraBold" panose="020B0600000101010101"/>
              </a:rPr>
              <a:t>만 그루</a:t>
            </a:r>
            <a:r>
              <a:rPr lang="ko-KR" altLang="en-US" sz="1600" b="1" dirty="0">
                <a:latin typeface="+mj-ea"/>
                <a:ea typeface="나눔스퀘어 ExtraBold" panose="020B0600000101010101"/>
              </a:rPr>
              <a:t>와 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같은 수준의 탄소저감효과</a:t>
            </a:r>
            <a:endParaRPr lang="en-US" altLang="ko-KR" sz="1600" dirty="0">
              <a:latin typeface="+mj-ea"/>
              <a:ea typeface="나눔스퀘어 ExtraBold" panose="020B0600000101010101"/>
            </a:endParaRPr>
          </a:p>
          <a:p>
            <a:pPr marL="265112" lvl="1"/>
            <a:endParaRPr lang="ko-KR" altLang="en-US" sz="1050" dirty="0">
              <a:latin typeface="+mj-ea"/>
              <a:ea typeface="나눔스퀘어 ExtraBold" panose="020B0600000101010101"/>
            </a:endParaRPr>
          </a:p>
          <a:p>
            <a:pPr marL="550862" lvl="1" indent="-285750">
              <a:buFontTx/>
              <a:buChar char="-"/>
            </a:pPr>
            <a:r>
              <a:rPr lang="ko-KR" altLang="en-US" sz="1600" dirty="0" err="1">
                <a:latin typeface="+mj-ea"/>
                <a:ea typeface="나눔스퀘어 ExtraBold" panose="020B0600000101010101"/>
              </a:rPr>
              <a:t>넥쏘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 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1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만대 운행 시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,</a:t>
            </a:r>
          </a:p>
          <a:p>
            <a:pPr marL="265112" lvl="1"/>
            <a:r>
              <a:rPr lang="en-US" altLang="ko-KR" sz="1600" dirty="0">
                <a:latin typeface="+mj-ea"/>
                <a:ea typeface="나눔스퀘어 ExtraBold" panose="020B0600000101010101"/>
              </a:rPr>
              <a:t>    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성인 약 </a:t>
            </a:r>
            <a:r>
              <a:rPr lang="en-US" altLang="ko-KR" sz="1600" b="1" dirty="0">
                <a:solidFill>
                  <a:srgbClr val="23AC38"/>
                </a:solidFill>
                <a:latin typeface="+mj-ea"/>
                <a:ea typeface="나눔스퀘어 ExtraBold" panose="020B0600000101010101"/>
              </a:rPr>
              <a:t>4</a:t>
            </a:r>
            <a:r>
              <a:rPr lang="ko-KR" altLang="en-US" sz="1600" b="1" dirty="0">
                <a:solidFill>
                  <a:srgbClr val="23AC38"/>
                </a:solidFill>
                <a:latin typeface="+mj-ea"/>
                <a:ea typeface="나눔스퀘어 ExtraBold" panose="020B0600000101010101"/>
              </a:rPr>
              <a:t>만 </a:t>
            </a:r>
            <a:r>
              <a:rPr lang="en-US" altLang="ko-KR" sz="1600" b="1" dirty="0">
                <a:solidFill>
                  <a:srgbClr val="23AC38"/>
                </a:solidFill>
                <a:latin typeface="+mj-ea"/>
                <a:ea typeface="나눔스퀘어 ExtraBold" panose="020B0600000101010101"/>
              </a:rPr>
              <a:t>9</a:t>
            </a:r>
            <a:r>
              <a:rPr lang="ko-KR" altLang="en-US" sz="1600" b="1" dirty="0">
                <a:solidFill>
                  <a:srgbClr val="23AC38"/>
                </a:solidFill>
                <a:latin typeface="+mj-ea"/>
                <a:ea typeface="나눔스퀘어 ExtraBold" panose="020B0600000101010101"/>
              </a:rPr>
              <a:t>천명</a:t>
            </a:r>
            <a:r>
              <a:rPr lang="ko-KR" altLang="en-US" sz="1600" b="1" dirty="0">
                <a:latin typeface="+mj-ea"/>
                <a:ea typeface="나눔스퀘어 ExtraBold" panose="020B0600000101010101"/>
              </a:rPr>
              <a:t> 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필요한 공기 정화</a:t>
            </a:r>
            <a:endParaRPr lang="en-US" altLang="ko-KR" sz="1600" dirty="0">
              <a:latin typeface="+mj-ea"/>
              <a:ea typeface="나눔스퀘어 ExtraBold" panose="020B0600000101010101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+mj-ea"/>
                <a:ea typeface="나눔스퀘어 ExtraBold" panose="020B0600000101010101"/>
              </a:rPr>
              <a:t>95km </a:t>
            </a:r>
            <a:r>
              <a:rPr lang="ko-KR" altLang="en-US" sz="1600" b="1" dirty="0">
                <a:latin typeface="+mj-ea"/>
                <a:ea typeface="나눔스퀘어 ExtraBold" panose="020B0600000101010101"/>
              </a:rPr>
              <a:t>기준</a:t>
            </a:r>
            <a:r>
              <a:rPr lang="en-US" altLang="ko-KR" sz="1600" b="1" dirty="0">
                <a:latin typeface="+mj-ea"/>
                <a:ea typeface="나눔스퀘어 ExtraBold" panose="020B0600000101010101"/>
              </a:rPr>
              <a:t> </a:t>
            </a:r>
            <a:r>
              <a:rPr lang="ko-KR" altLang="en-US" sz="1600" b="1" dirty="0">
                <a:latin typeface="+mj-ea"/>
                <a:ea typeface="나눔스퀘어 ExtraBold" panose="020B0600000101010101"/>
              </a:rPr>
              <a:t>가솔린의 </a:t>
            </a:r>
            <a:r>
              <a:rPr lang="en-US" altLang="ko-KR" sz="1600" b="1" dirty="0">
                <a:latin typeface="+mj-ea"/>
                <a:ea typeface="나눔스퀘어 ExtraBold" panose="020B0600000101010101"/>
              </a:rPr>
              <a:t>50% </a:t>
            </a:r>
            <a:r>
              <a:rPr lang="ko-KR" altLang="en-US" sz="1600" b="1" dirty="0">
                <a:latin typeface="+mj-ea"/>
                <a:ea typeface="나눔스퀘어 ExtraBold" panose="020B0600000101010101"/>
              </a:rPr>
              <a:t>수준으로 낮은 연비</a:t>
            </a:r>
            <a:r>
              <a:rPr lang="en-US" altLang="ko-KR" sz="1600" b="1" dirty="0">
                <a:latin typeface="+mj-ea"/>
                <a:ea typeface="나눔스퀘어 ExtraBold" panose="020B0600000101010101"/>
              </a:rPr>
              <a:t>:</a:t>
            </a:r>
          </a:p>
          <a:p>
            <a:pPr indent="536575">
              <a:lnSpc>
                <a:spcPct val="150000"/>
              </a:lnSpc>
              <a:buClr>
                <a:srgbClr val="C00000"/>
              </a:buClr>
            </a:pPr>
            <a:r>
              <a:rPr lang="ko-KR" altLang="en-US" sz="1600" dirty="0">
                <a:latin typeface="+mj-ea"/>
                <a:ea typeface="나눔스퀘어 ExtraBold" panose="020B0600000101010101"/>
              </a:rPr>
              <a:t>현대 </a:t>
            </a:r>
            <a:r>
              <a:rPr lang="ko-KR" altLang="en-US" sz="1600" dirty="0" err="1">
                <a:latin typeface="+mj-ea"/>
                <a:ea typeface="나눔스퀘어 ExtraBold" panose="020B0600000101010101"/>
              </a:rPr>
              <a:t>넥쏘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 </a:t>
            </a:r>
            <a:r>
              <a:rPr lang="ko-KR" altLang="en-US" sz="1600" dirty="0" err="1">
                <a:latin typeface="+mj-ea"/>
                <a:ea typeface="나눔스퀘어 ExtraBold" panose="020B0600000101010101"/>
              </a:rPr>
              <a:t>수소차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 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2018 (8000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원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)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 </a:t>
            </a:r>
            <a:endParaRPr lang="en-US" altLang="ko-KR" sz="1600" dirty="0">
              <a:latin typeface="+mj-ea"/>
              <a:ea typeface="나눔스퀘어 ExtraBold" panose="020B0600000101010101"/>
            </a:endParaRPr>
          </a:p>
          <a:p>
            <a:pPr indent="536575">
              <a:lnSpc>
                <a:spcPct val="150000"/>
              </a:lnSpc>
              <a:buClr>
                <a:srgbClr val="C00000"/>
              </a:buClr>
            </a:pPr>
            <a:r>
              <a:rPr lang="en-US" altLang="ko-KR" sz="1600" dirty="0">
                <a:latin typeface="+mj-ea"/>
                <a:ea typeface="나눔스퀘어 ExtraBold" panose="020B0600000101010101"/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나눔스퀘어 ExtraBold" panose="020B0600000101010101"/>
              </a:rPr>
              <a:t>vs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 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현대 산타페 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2019 (15000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원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)</a:t>
            </a:r>
          </a:p>
          <a:p>
            <a:pPr lvl="1"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  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출처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현대자동차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)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217544" y="1739401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A3F75"/>
                </a:solidFill>
                <a:latin typeface="Arial" panose="020B0604020202020204" pitchFamily="34" charset="0"/>
                <a:ea typeface="나눔스퀘어 ExtraBold" panose="020B0600000101010101"/>
              </a:rPr>
              <a:t>1) </a:t>
            </a:r>
            <a:r>
              <a:rPr lang="ko-KR" altLang="en-US" sz="2400" b="1" dirty="0">
                <a:solidFill>
                  <a:srgbClr val="0A3F75"/>
                </a:solidFill>
                <a:latin typeface="Arial" panose="020B0604020202020204" pitchFamily="34" charset="0"/>
                <a:ea typeface="나눔스퀘어 ExtraBold" panose="020B0600000101010101"/>
              </a:rPr>
              <a:t>궁극의 친환경 차량</a:t>
            </a:r>
            <a:endParaRPr lang="zh-CN" altLang="en-US" sz="24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BA2DA6F-0DFF-4B5F-BB9C-368E67E6B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09" y="1138568"/>
            <a:ext cx="6474691" cy="43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 장점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AA84CF8-99F1-D74D-B377-766555335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455441"/>
              </p:ext>
            </p:extLst>
          </p:nvPr>
        </p:nvGraphicFramePr>
        <p:xfrm>
          <a:off x="333776" y="1798049"/>
          <a:ext cx="6096000" cy="3973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文本框 11"/>
          <p:cNvSpPr txBox="1"/>
          <p:nvPr/>
        </p:nvSpPr>
        <p:spPr>
          <a:xfrm>
            <a:off x="7185642" y="1950417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2) </a:t>
            </a:r>
            <a:r>
              <a:rPr lang="ko-KR" altLang="en-US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대조되는 장점</a:t>
            </a:r>
            <a:endParaRPr lang="zh-CN" altLang="en-US" sz="24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矩形 13"/>
          <p:cNvSpPr/>
          <p:nvPr/>
        </p:nvSpPr>
        <p:spPr>
          <a:xfrm>
            <a:off x="7482406" y="2412082"/>
            <a:ext cx="5041692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j-ea"/>
                <a:ea typeface="나눔스퀘어 ExtraBold" panose="020B0600000101010101"/>
              </a:rPr>
              <a:t>짧은 충전시간</a:t>
            </a:r>
            <a:r>
              <a:rPr lang="en-US" altLang="ko-KR" sz="1600" b="1" dirty="0">
                <a:latin typeface="+mj-ea"/>
                <a:ea typeface="나눔스퀘어 ExtraBold" panose="020B0600000101010101"/>
              </a:rPr>
              <a:t>: </a:t>
            </a:r>
          </a:p>
          <a:p>
            <a:pPr marL="536575">
              <a:lnSpc>
                <a:spcPct val="150000"/>
              </a:lnSpc>
              <a:buClr>
                <a:srgbClr val="C00000"/>
              </a:buClr>
            </a:pPr>
            <a:r>
              <a:rPr lang="ko-KR" altLang="en-US" sz="1600" dirty="0" err="1">
                <a:latin typeface="+mj-ea"/>
                <a:ea typeface="나눔스퀘어 ExtraBold" panose="020B0600000101010101"/>
              </a:rPr>
              <a:t>수소차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 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3~5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분 </a:t>
            </a:r>
            <a:endParaRPr lang="en-US" altLang="ko-KR" sz="1600" dirty="0">
              <a:latin typeface="+mj-ea"/>
              <a:ea typeface="나눔스퀘어 ExtraBold" panose="020B0600000101010101"/>
            </a:endParaRPr>
          </a:p>
          <a:p>
            <a:pPr marL="536575">
              <a:lnSpc>
                <a:spcPct val="150000"/>
              </a:lnSpc>
              <a:buClr>
                <a:srgbClr val="C00000"/>
              </a:buClr>
            </a:pP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나눔스퀘어 ExtraBold" panose="020B0600000101010101"/>
              </a:rPr>
              <a:t>	vs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 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전기차 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1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시간</a:t>
            </a:r>
            <a:endParaRPr lang="en-US" altLang="ko-KR" sz="1600" dirty="0" err="1">
              <a:latin typeface="+mj-ea"/>
              <a:ea typeface="나눔스퀘어 ExtraBold" panose="020B0600000101010101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j-ea"/>
                <a:ea typeface="나눔스퀘어 ExtraBold" panose="020B0600000101010101"/>
              </a:rPr>
              <a:t>긴 주행거리</a:t>
            </a:r>
            <a:r>
              <a:rPr lang="en-US" altLang="ko-KR" sz="1600" b="1" dirty="0">
                <a:latin typeface="+mj-ea"/>
                <a:ea typeface="나눔스퀘어 ExtraBold" panose="020B0600000101010101"/>
              </a:rPr>
              <a:t>: </a:t>
            </a:r>
          </a:p>
          <a:p>
            <a:pPr marL="536575">
              <a:lnSpc>
                <a:spcPct val="150000"/>
              </a:lnSpc>
              <a:buClr>
                <a:srgbClr val="C00000"/>
              </a:buClr>
            </a:pPr>
            <a:r>
              <a:rPr lang="ko-KR" altLang="en-US" sz="1600" dirty="0">
                <a:latin typeface="+mj-ea"/>
                <a:ea typeface="나눔스퀘어 ExtraBold" panose="020B0600000101010101"/>
              </a:rPr>
              <a:t>현대 </a:t>
            </a:r>
            <a:r>
              <a:rPr lang="ko-KR" altLang="en-US" sz="1600" dirty="0" err="1">
                <a:latin typeface="+mj-ea"/>
                <a:ea typeface="나눔스퀘어 ExtraBold" panose="020B0600000101010101"/>
              </a:rPr>
              <a:t>넥쏘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 </a:t>
            </a:r>
            <a:r>
              <a:rPr lang="ko-KR" altLang="en-US" sz="1600" dirty="0" err="1">
                <a:latin typeface="+mj-ea"/>
                <a:ea typeface="나눔스퀘어 ExtraBold" panose="020B0600000101010101"/>
              </a:rPr>
              <a:t>수소차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 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609km </a:t>
            </a:r>
          </a:p>
          <a:p>
            <a:pPr marL="536575">
              <a:lnSpc>
                <a:spcPct val="150000"/>
              </a:lnSpc>
              <a:buClr>
                <a:srgbClr val="C00000"/>
              </a:buClr>
            </a:pP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나눔스퀘어 ExtraBold" panose="020B0600000101010101"/>
              </a:rPr>
              <a:t>	vs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 </a:t>
            </a:r>
            <a:r>
              <a:rPr lang="ko-KR" altLang="en-US" sz="1600" dirty="0">
                <a:latin typeface="+mj-ea"/>
                <a:ea typeface="나눔스퀘어 ExtraBold" panose="020B0600000101010101"/>
              </a:rPr>
              <a:t>전기차 평균 </a:t>
            </a:r>
            <a:r>
              <a:rPr lang="en-US" altLang="ko-KR" sz="1600" dirty="0">
                <a:latin typeface="+mj-ea"/>
                <a:ea typeface="나눔스퀘어 ExtraBold" panose="020B0600000101010101"/>
              </a:rPr>
              <a:t>354km</a:t>
            </a:r>
          </a:p>
        </p:txBody>
      </p:sp>
    </p:spTree>
    <p:extLst>
      <p:ext uri="{BB962C8B-B14F-4D97-AF65-F5344CB8AC3E}">
        <p14:creationId xmlns:p14="http://schemas.microsoft.com/office/powerpoint/2010/main" val="19677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 장점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B97432-02D6-4E4B-BC63-3D9C28DA8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3"/>
          <a:stretch/>
        </p:blipFill>
        <p:spPr bwMode="auto">
          <a:xfrm>
            <a:off x="6009051" y="1688424"/>
            <a:ext cx="6066972" cy="348115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1"/>
          <p:cNvSpPr txBox="1"/>
          <p:nvPr/>
        </p:nvSpPr>
        <p:spPr>
          <a:xfrm>
            <a:off x="333776" y="1782948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A3F75"/>
                </a:solidFill>
                <a:latin typeface="Arial" panose="020B0604020202020204" pitchFamily="34" charset="0"/>
                <a:ea typeface="나눔스퀘어 ExtraBold" panose="020B0600000101010101"/>
              </a:rPr>
              <a:t>3) </a:t>
            </a:r>
            <a:r>
              <a:rPr lang="ko-KR" altLang="en-US" sz="2400" b="1" dirty="0">
                <a:solidFill>
                  <a:srgbClr val="0A3F75"/>
                </a:solidFill>
                <a:latin typeface="Arial" panose="020B0604020202020204" pitchFamily="34" charset="0"/>
                <a:ea typeface="나눔스퀘어 ExtraBold" panose="020B0600000101010101"/>
              </a:rPr>
              <a:t>수소 폭탄</a:t>
            </a:r>
            <a:r>
              <a:rPr lang="en-US" altLang="ko-KR" sz="2400" b="1" dirty="0">
                <a:solidFill>
                  <a:srgbClr val="0A3F75"/>
                </a:solidFill>
                <a:latin typeface="Arial" panose="020B0604020202020204" pitchFamily="34" charset="0"/>
                <a:ea typeface="나눔스퀘어 ExtraBold" panose="020B0600000101010101"/>
              </a:rPr>
              <a:t>? No!!!</a:t>
            </a:r>
            <a:endParaRPr lang="zh-CN" altLang="en-US" sz="24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3"/>
          <p:cNvSpPr/>
          <p:nvPr/>
        </p:nvSpPr>
        <p:spPr>
          <a:xfrm>
            <a:off x="478140" y="2244612"/>
            <a:ext cx="5041692" cy="2640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개방된 공간에서 </a:t>
            </a: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“</a:t>
            </a:r>
            <a:r>
              <a: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절대 폭발할 수가 없다</a:t>
            </a: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”</a:t>
            </a: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는 것이 전문가들의 공통된 의견</a:t>
            </a:r>
            <a:endParaRPr lang="en-US" altLang="ko-KR" sz="1600" dirty="0">
              <a:latin typeface="Arial" panose="020B0604020202020204" pitchFamily="34" charset="0"/>
              <a:ea typeface="나눔스퀘어 ExtraBold" panose="020B0600000101010101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US" altLang="ko-KR" sz="1600" dirty="0">
              <a:latin typeface="Arial" panose="020B0604020202020204" pitchFamily="34" charset="0"/>
              <a:ea typeface="나눔스퀘어 ExtraBold" panose="020B0600000101010101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 </a:t>
            </a:r>
            <a:r>
              <a:rPr lang="ko-KR" altLang="en-US" sz="1600" dirty="0">
                <a:ea typeface="나눔스퀘어 ExtraBold" panose="020B0600000101010101"/>
              </a:rPr>
              <a:t>“심지어 차가 완전히 불타버린다 해도 </a:t>
            </a:r>
            <a:r>
              <a:rPr lang="ko-KR" altLang="en-US" sz="1600" b="1" dirty="0">
                <a:solidFill>
                  <a:srgbClr val="FF0000"/>
                </a:solidFill>
                <a:ea typeface="나눔스퀘어 ExtraBold" panose="020B0600000101010101"/>
              </a:rPr>
              <a:t>수소연료탱크 외부 표면에 내화재를 적용</a:t>
            </a:r>
            <a:r>
              <a:rPr lang="ko-KR" altLang="en-US" sz="1600" dirty="0">
                <a:ea typeface="나눔스퀘어 ExtraBold" panose="020B0600000101010101"/>
              </a:rPr>
              <a:t>했기 때문에 수소연료탱크는 폭발하지 않는다</a:t>
            </a:r>
            <a:r>
              <a:rPr lang="en-US" altLang="ko-KR" sz="1600" dirty="0">
                <a:ea typeface="나눔스퀘어 ExtraBold" panose="020B0600000101010101"/>
              </a:rPr>
              <a:t>.”</a:t>
            </a:r>
          </a:p>
          <a:p>
            <a:pPr algn="r">
              <a:lnSpc>
                <a:spcPct val="150000"/>
              </a:lnSpc>
              <a:buClr>
                <a:srgbClr val="C00000"/>
              </a:buClr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출처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현대자동차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나눔스퀘어 ExtraBold" panose="020B0600000101010101"/>
              </a:rPr>
              <a:t>)</a:t>
            </a:r>
            <a:endParaRPr lang="en-US" altLang="ko-KR" sz="1600" dirty="0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149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E7CEBCA-7E5A-41D2-9823-8704176F325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EabZ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Gm2d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abZ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Rptn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Rptn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Rptn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Rptn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Gm2d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Gm2dKBdmJyEoNAADVIQAAFwAAAHVuaXZlcnNhbC91bml2ZXJzYWwucG5n7Zr5V1Lr+sCp02lW81TXnEu9ea45lCen40CZE6drpQ1mTrXMvGGCqGgoYtN1SImilpaJnqyT4oCpmboRsENJHkTqOKDiUHEUBcGBEBWRu6nOvWvd9V3fP+AufmBvnuez3/0+z7vf53mf/ULusSP+OhuNNkIgEB1YgE8wBLIGBoF8g1y/FtTsaroxAZ5WJQX7e0MoXSaToLAm9mDgQQikjrBp+dy3oLwhISA0CQLRZWo+q1jIivNgOzjM5+CJy5GS4aN5tvIB1gdZ0dzqudX1Ouf16/VTvyOe3Pz997tzLujn7wxY865680855y0tXv1z7db1O3xubykzVl/5Wfr3/RtU2Okumfsi6UfFp9IHFz2PJ20P/1RMqZRSRFK3iFJKZUvdgywuVI2VrSinkSMZiuGaplGcMWjSWSc/WcVKkOl5M4QfUQ+6/IxkqNHWVGbnnzOGeak+dad4g4orjVX29XirKOysr/sqUG5DB2X84Wd6vRu/BpSa7SsJQwviKPXgrX+LE37gN0i4i8UG8HQgx0oj7SJqjjcCVoPHLVqgBVqgBVqgBVqgBVqgBVqgBVqgBVqgBVqgBVrwvwdQAnP1AkuzZfoe2ArTaLytNFuK6+9o9g53+nyn2W7c8v+Dj+F3/mjgevFbP/1++KF1KTZR9saScAm3LDAfRYlQvYIqViihKUwXvLIPOZIleWFeezNteayJoZIE8Vuc4jk/jE8jlJUVrMzfJMuPLTv8zTOeY2ZeruOvSy+vZIURqGFmmqZimmKEGs0YYuQMdtXEiAswp7rDG+MXDvUkpb2ZMxdPBMwNJXEb9WaOhIAtSvKWOEhcQy8+DFCvKF2m6UppPE/9QS+z32P21dYwrpdyKl7gRmoaSROPA5mLY4VIQxeog9OwB+IUd+C+VECA0mOGmlfeCuXVvDcxQyz6pFnGp3ckNiYoicbIVz+ZslsLafOSxywafdMx0/kD9znbs+oigOH9XMJnj+z6OBGQeHLTCU8pAmNf5uzMmMUjL7l4UGcPp45mKOJ5J8+SxXHXW7HisNHBSPtywX74cIgJGb3CNF+ZufA9ecu+krw50jRW2Nl2UtYbwwnrxqPkQMXMMUE7V9ZKkjolGirq4oAzfYAqzY63gKGzE0Web0UvJBqbqukB6VN1rEEuIe53O2X1w9hAkRu90yGQcMtq+DpgA4y51Q5WVON7gWp8F6IoNP5sqvGzRmFb67kzTeg3EhSqcUT4/lh60Ikd5NLCXY+unfYMkSf9s2a2GP/G8WkVj9nfUFHGbOWxXBiLHOfnm2Npfl3p5o2bBcKI7l5HAk9GtugIqVs3SJ7/yzeQ9/BKz1tULj6u+7Mh8aIWaYHKw4eYZJT9VxMjJ7hl+shbzzxPGP1HebFtKfXmBnRLfohc1s9+7N2es227cfv+mFYzmwO2io3kzOk0BDcNX6zwEgnTSNKHiFfERYA9f3LqaspN2msIpLlIFL59OLbdSVSQ2cdpcG60SwgVWuvD7P9x6VmK4II8ULUciCt37mSNbCyOVAzhA+o3r5XLHPff26fai2h4iIu64Sp2SnyndE0GMgjTFoBC8LdkhQ6kTR6cHVm96GF1ePjH+2hZdZBpSredus6HuMnIuHq4eSDREn3KuN0pcuciHM0d5hnCAL6DRccHQLkW8j4tVJb7k/uXdidVDwQIU5NDVi0/170cxBuLttxseEo+ECy8NtHl+/Ji764fku4XcWHBPMIh+G/YI8TQQKhuyN8E2F3o4eaaczw3WArNzz7NPPuINRjGCb202XZjifCVk7iPCY4rZwQr46R4moji8qzYH96iDN7ZcX1Nv4PZXCmWl5+MY6YX7006jWhNNGos2fOXfOHTkjx9bxvvHlmwftyNav1AUeKrG5gSgOTmdeL+fWFo1s0BOu8NRvo4spDlUeBuR2yd+22PRE7FWX8ZkAQRo+JyuajvtaZn+6VCB1/ipkqdrrpZTMHYI12ma+eFi6MSFAYewftgG+NzZx/l11c7QtKR+WLh1qZbVxyfPiyl6u8XLQFD23eKMNMUByGNAHD0I3UxtlRvji96mtXQ49DIUKumY+kKLkD/2ukdqCIs6q2dShTCANzoXnu4ApyCOhqPW2RHIXCzeVFTNNLcsow72opfwpSU98T3NgPht/jlYQYNiJIMUV2PYxcPzzrNDlJTxioyU+HYGsYSJpLwC6KJUstVyTwOC0MNmL5dRy2IEGsezdxdnjcj40LV6tQVCcNgnH0kdRQCqY4i5ZUpsZcrGrL0N4qSRKFMPpJBU6SIDrcZQb3E9orLi++v673gESCofERGJ4CZN2Sa2NiEd/LwDs7UR+0hByofFWBskd/eNWpf6nfqUfXuF6JHZHdzrNo6QLfP8Z4VI+hTn/0FaLIud0ksM7pnr/PQ4dd3FgF92LiOYqNRKW5pcn5J3wV+Hxk7yc1ckaUUYRzwRU1ZG/8qe54t6usAH0rpvp45vLjrplU0NrbzODvi0XmfspjNRuJUHuBOSItPFp83uLPGtUWqcp0yal+Q1ncPu0Ag4hTDTM7TrLG1S/3UxzipBQwjaeSBviQcY1J0VHWpr018/G5P6jLdfJqOXBj2UHYyT4/LfIiOfYL7uBZdNtkCRnMG0PV5AauLwxU4kxSdaGzqwKTUGHIFLfYyMKvKGrxfi5c7fvSXLB4TCPELg28c2BfbJclMk7XtI9YC7G5LC1u9l24nvty95xj7DKGmoHZ+2XUP0TY7ZmLHuYosDPfeANjPZF+HvUWHbqaSP+p81FPeM//tvioxPNxFL4H6Xy71Zdh79IUyXScn+nPMrz7OurkO7UUc9CtGllNq8aqB1sI3OXvQobK+Y9mP82dZXwfPSIQijFHGPPYQO9mh8JZxfpFeA3lW1nzQKncsYaI5b6Kg/PiqJ5HV0IWXes5Q5QDXmQBdWbAzwy184HgqhhpIfrZXVWD6eBa3Q0D9OnH4lgSP33HOHn46shIryzWboy1xU/qO1146ru95hjyU6fVo0rXnwqLB2Vvvau6GunC9nPLHdgiDyJm8vX2cBYVHVPnqwzqWeznCaMP2JdpUQHAtHkGasiDaYuc6rB+aqyb8+VuCHXoaPFSfuvkX4YNF5VS794zPNpw+4hKVoslGZ4cjM+S98w0f9sH7G6/S861iTHY3LIudsy9NcNOfFKPX//YIQDuKxwfKs+pMZCU7nUy2wuB6RUbwQTdd/CF81nFf4tepc/7R/LYWcDkd3Ps7+WJcifTFFbVohEAK+oO1l2CsNiskSemrIKcZYBVQrwKDxSgl/ufUO+dNbI4z169zSs7m2yLTpw4GMxOR96LR4mgwVx/VkUVT4kf32Vp2tOYf8r19Btpo/5MqXJY/Rmnbj6AWWxB74srCzJU5VnfB1ToufQfH8caUjDadgZR9zHNArMwVMhJet878uonPrHQNU10TjziwJkYIseSo249PpAr+zCFLGfMDsUKv2YtkvCyirsxrK28/m3HguLEKrcqxlstCxxdtjPLF/gdca78EL5nVGG6O7g+MgM6vJs9GGxbAi86A183NFKHcG+08KcZiRdnLf1TwvGm7AXkdIcCRvLW+zy2gQP9JyRAvKjOjChd5Sz15NBPATDzKHsQnSLERO96fGlaO7RhWogqXfjnFsKKi/p1VZ7rcp5+X6vMonzNWY7qM48JHo3Jq7YhYU2DsQYZaOTqKy/Ncd7syko0XAYiSpymCRWkqI52fHK4Tse3PG89u+7z0LF2e/KVwkJsb11eTDU6oInBiJknSXO8FOLYopVRkrvkv/Ap79iRdJUE2daOE4jJIk+jLqJW/1YQOjx1N8OzDnQqvQpiCY9FXuVLEweg1GPoQcwMSPdFBV8LQ04XRydOs4xOaEBePPSZ4AW8XYZSiL9eLwEotjvdynw8RltocSLp+viWI5uGQy4ynvLDfmFAlVSXm136EkgGCZq4040TF2/6zdPshW2f9qMus72C75eVY6tamlRUFg9FyMALqwOLlhomPruIaj4Sb/ukzOvysoqT17wae81vAXLNo43V9ZAMQUwquuZwYxCYTUxhFhDicjWUvs6ArKOrB5vydyiE0L+JhlHqJJ1nrmvoCqpo82vTtKgR6mqZ4AXpVnFbIAiRfTaPDa9VSmeBMj5srMFbSu3+4NS6Ii2oaEqKTrVoqnaRv6z+1faN3SRP9zlnJX0MvU7TQdnzZ+mQTxpBlthryzCsOCu3YxW+JG3k8vi2qwAy06WPe1P3tCs2P/9zAubuly0/wFszuo1Aa6enTGgzAB4v09+KTURU1++6ZACRq37ET7OSbDofBEm7sxOj60l8x9BjKRJDQmszcLEo0DMCtyEqReocqUKvBur6NJLGJZ5p97JcMienLLNcQqxZ7TexzNM9I1d3WAFDa0TJN1R5y9/96GyhVL8e6r/78OlDhlShgOzAu+WvEcINef8SyEKq++B/xkmP/w8//MKBU5vU8w1s5LYuj1HBrjep0lWhXdLMhDL6gYKhpi2CkDj7QdNBXtuSPvq3WechRr8qNexPsvfnqikYP8z3iQ/E+e+1fUEsDBBQAAgAIAEabZ0orC8BtSgAAAGsAAAAbAAAAdW5pdmVyc2FsL3VuaXZlcnNhbC5wbmcueG1ss7GvyM1RKEstKs7Mz7NVMtQzULK34+WyKShKLctMLVeoAIoZ6RlAgJJCJSq3PDOlJAMoZGBujBDMSM1MzyixVbIwMIUL6gPNBABQSwECAAAUAAIACABGm2dKFQ6tKGQEAAAHEQAAHQAAAAAAAAABAAAAAAAAAAAAdW5pdmVyc2FsL2NvbW1vbl9tZXNzYWdlcy5sbmdQSwECAAAUAAIACABGm2dKCH4LIykDAACGDAAAJwAAAAAAAAABAAAAAACfBAAAdW5pdmVyc2FsL2ZsYXNoX3B1Ymxpc2hpbmdfc2V0dGluZ3MueG1sUEsBAgAAFAACAAgARptnSrX8CWS6AgAAVQoAACEAAAAAAAAAAQAAAAAADQgAAHVuaXZlcnNhbC9mbGFzaF9za2luX3NldHRpbmdzLnhtbFBLAQIAABQAAgAIAEabZ0oqlg9n/gIAAJcLAAAmAAAAAAAAAAEAAAAAAAYLAAB1bml2ZXJzYWwvaHRtbF9wdWJsaXNoaW5nX3NldHRpbmdzLnhtbFBLAQIAABQAAgAIAEabZ0pocVKRmgEAAB8GAAAfAAAAAAAAAAEAAAAAAEgOAAB1bml2ZXJzYWwvaHRtbF9za2luX3NldHRpbmdzLmpzUEsBAgAAFAACAAgARptnSj08L9HBAAAA5QEAABoAAAAAAAAAAQAAAAAAHxAAAHVuaXZlcnNhbC9pMThuX3ByZXNldHMueG1sUEsBAgAAFAACAAgARptnSnL80YFnAAAAawAAABwAAAAAAAAAAQAAAAAAGBEAAHVuaXZlcnNhbC9sb2NhbF9zZXR0aW5ncy54bWxQSwECAAAUAAIACABElFdHI7RO+/sCAACwCAAAFAAAAAAAAAABAAAAAAC5EQAAdW5pdmVyc2FsL3BsYXllci54bWxQSwECAAAUAAIACABGm2dKsIcj9GwBAAD3AgAAKQAAAAAAAAABAAAAAADmFAAAdW5pdmVyc2FsL3NraW5fY3VzdG9taXphdGlvbl9zZXR0aW5ncy54bWxQSwECAAAUAAIACABGm2dKBdmJyEoNAADVIQAAFwAAAAAAAAAAAAAAAACZFgAAdW5pdmVyc2FsL3VuaXZlcnNhbC5wbmdQSwECAAAUAAIACABGm2dKKwvAbUoAAABrAAAAGwAAAAAAAAABAAAAAAAYJAAAdW5pdmVyc2FsL3VuaXZlcnNhbC5wbmcueG1sUEsFBgAAAAALAAsASQMAAJskAAAAAA=="/>
  <p:tag name="ISPRING_PRESENTATION_TITLE" val="M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LvyhTools保存的主题色-20170316-1529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8FCE"/>
      </a:accent1>
      <a:accent2>
        <a:srgbClr val="93C9E3"/>
      </a:accent2>
      <a:accent3>
        <a:srgbClr val="2C8FCE"/>
      </a:accent3>
      <a:accent4>
        <a:srgbClr val="93C9E3"/>
      </a:accent4>
      <a:accent5>
        <a:srgbClr val="2C8FCE"/>
      </a:accent5>
      <a:accent6>
        <a:srgbClr val="93C9E3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367</Words>
  <Application>Microsoft Office PowerPoint</Application>
  <PresentationFormat>와이드스크린</PresentationFormat>
  <Paragraphs>121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210 맨발의청춘 B</vt:lpstr>
      <vt:lpstr>等线</vt:lpstr>
      <vt:lpstr>等线 Light</vt:lpstr>
      <vt:lpstr>나눔스퀘어</vt:lpstr>
      <vt:lpstr>나눔스퀘어 ExtraBold</vt:lpstr>
      <vt:lpstr>맑은 고딕</vt:lpstr>
      <vt:lpstr>휴먼둥근헤드라인</vt:lpstr>
      <vt:lpstr>Agency FB</vt:lpstr>
      <vt:lpstr>Arial</vt:lpstr>
      <vt:lpstr>Berlin Sans FB Demi</vt:lpstr>
      <vt:lpstr>Calibri</vt:lpstr>
      <vt:lpstr>Wingdings</vt:lpstr>
      <vt:lpstr>第一PPT，www.1ppt.com</vt:lpstr>
      <vt:lpstr>1_自定义设计方案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创业融资</dc:title>
  <dc:creator>第一PPT</dc:creator>
  <cp:keywords>www.1ppt.com</cp:keywords>
  <dc:description>www.1ppt.com</dc:description>
  <cp:lastModifiedBy>hong seung hyeok</cp:lastModifiedBy>
  <cp:revision>96</cp:revision>
  <dcterms:created xsi:type="dcterms:W3CDTF">2017-02-17T02:33:41Z</dcterms:created>
  <dcterms:modified xsi:type="dcterms:W3CDTF">2019-07-26T05:45:08Z</dcterms:modified>
  <cp:category>模板</cp:category>
</cp:coreProperties>
</file>